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568" r:id="rId2"/>
    <p:sldId id="1648" r:id="rId3"/>
    <p:sldId id="1622" r:id="rId4"/>
    <p:sldId id="1649" r:id="rId5"/>
    <p:sldId id="1640" r:id="rId6"/>
    <p:sldId id="1643" r:id="rId7"/>
    <p:sldId id="2633" r:id="rId8"/>
    <p:sldId id="2634" r:id="rId9"/>
    <p:sldId id="1645" r:id="rId10"/>
    <p:sldId id="1646" r:id="rId11"/>
    <p:sldId id="1586" r:id="rId12"/>
    <p:sldId id="2623" r:id="rId13"/>
    <p:sldId id="2621" r:id="rId14"/>
    <p:sldId id="165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68" userDrawn="1">
          <p15:clr>
            <a:srgbClr val="A4A3A4"/>
          </p15:clr>
        </p15:guide>
        <p15:guide id="2" pos="3020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CC"/>
    <a:srgbClr val="339933"/>
    <a:srgbClr val="0099FF"/>
    <a:srgbClr val="CCFFCC"/>
    <a:srgbClr val="000099"/>
    <a:srgbClr val="003366"/>
    <a:srgbClr val="FF66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0882" autoAdjust="0"/>
    <p:restoredTop sz="91462" autoAdjust="0"/>
  </p:normalViewPr>
  <p:slideViewPr>
    <p:cSldViewPr>
      <p:cViewPr varScale="1">
        <p:scale>
          <a:sx n="58" d="100"/>
          <a:sy n="58" d="100"/>
        </p:scale>
        <p:origin x="8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44"/>
    </p:cViewPr>
  </p:sorterViewPr>
  <p:notesViewPr>
    <p:cSldViewPr>
      <p:cViewPr varScale="1">
        <p:scale>
          <a:sx n="77" d="100"/>
          <a:sy n="77" d="100"/>
        </p:scale>
        <p:origin x="-1374" y="-84"/>
      </p:cViewPr>
      <p:guideLst>
        <p:guide orient="horz" pos="2068"/>
        <p:guide pos="302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7" y="9"/>
            <a:ext cx="3038650" cy="46513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40" y="9"/>
            <a:ext cx="3038649" cy="465139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DAD0569B-42D8-4B79-8FAE-1CB59DF1DD00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7" y="8829684"/>
            <a:ext cx="3038650" cy="465139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40" y="8829684"/>
            <a:ext cx="3038649" cy="465139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28E37798-F9AE-40BC-9153-0F0030209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22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4"/>
            <a:ext cx="3037839" cy="464819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5" y="14"/>
            <a:ext cx="3037839" cy="464819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r">
              <a:defRPr sz="1200"/>
            </a:lvl1pPr>
          </a:lstStyle>
          <a:p>
            <a:fld id="{B206F1EB-CF90-4F39-BD32-A8B80D3D5DEF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9" tIns="45370" rIns="90739" bIns="4537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5"/>
            <a:ext cx="5608320" cy="4183380"/>
          </a:xfrm>
          <a:prstGeom prst="rect">
            <a:avLst/>
          </a:prstGeom>
        </p:spPr>
        <p:txBody>
          <a:bodyPr vert="horz" lIns="90739" tIns="45370" rIns="90739" bIns="453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996"/>
            <a:ext cx="3037839" cy="464819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5" y="8829996"/>
            <a:ext cx="3037839" cy="464819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r">
              <a:defRPr sz="1200"/>
            </a:lvl1pPr>
          </a:lstStyle>
          <a:p>
            <a:fld id="{29FA1A69-3978-4624-9644-5E630EAEC8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1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2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5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4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2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24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4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2"/>
          <p:cNvSpPr>
            <a:spLocks noChangeShapeType="1"/>
          </p:cNvSpPr>
          <p:nvPr userDrawn="1"/>
        </p:nvSpPr>
        <p:spPr bwMode="gray">
          <a:xfrm>
            <a:off x="17462" y="6524625"/>
            <a:ext cx="9144000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 dirty="0"/>
          </a:p>
        </p:txBody>
      </p:sp>
      <p:sp>
        <p:nvSpPr>
          <p:cNvPr id="4" name="Line 12"/>
          <p:cNvSpPr>
            <a:spLocks noChangeShapeType="1"/>
          </p:cNvSpPr>
          <p:nvPr userDrawn="1"/>
        </p:nvSpPr>
        <p:spPr bwMode="gray">
          <a:xfrm>
            <a:off x="52388" y="764704"/>
            <a:ext cx="9109075" cy="0"/>
          </a:xfrm>
          <a:prstGeom prst="lin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 dirty="0"/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8802688" y="6596391"/>
            <a:ext cx="46672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fld id="{6106AC88-FC68-4BC3-8AF2-32E091B0749D}" type="slidenum">
              <a:rPr lang="en-US" sz="800"/>
              <a:pPr algn="ctr"/>
              <a:t>‹#›</a:t>
            </a:fld>
            <a:endParaRPr lang="en-IN" sz="800" dirty="0"/>
          </a:p>
        </p:txBody>
      </p:sp>
    </p:spTree>
    <p:extLst>
      <p:ext uri="{BB962C8B-B14F-4D97-AF65-F5344CB8AC3E}">
        <p14:creationId xmlns:p14="http://schemas.microsoft.com/office/powerpoint/2010/main" val="360251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9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2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9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 userDrawn="1"/>
        </p:nvSpPr>
        <p:spPr>
          <a:xfrm>
            <a:off x="0" y="6488668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prstClr val="black"/>
              </a:solidFill>
            </a:endParaRPr>
          </a:p>
          <a:p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969496"/>
          </a:xfrm>
          <a:prstGeom prst="rect">
            <a:avLst/>
          </a:prstGeom>
          <a:gradFill flip="none" rotWithShape="1">
            <a:gsLst>
              <a:gs pos="0">
                <a:srgbClr val="CCFFFF"/>
              </a:gs>
              <a:gs pos="63000">
                <a:srgbClr val="CCFFCC"/>
              </a:gs>
              <a:gs pos="26000">
                <a:srgbClr val="CCFFFF"/>
              </a:gs>
              <a:gs pos="100000">
                <a:srgbClr val="CCFFCC"/>
              </a:gs>
            </a:gsLst>
            <a:lin ang="5400000" scaled="0"/>
            <a:tileRect/>
          </a:gradFill>
        </p:spPr>
        <p:txBody>
          <a:bodyPr wrap="square" rtlCol="0">
            <a:spAutoFit/>
          </a:bodyPr>
          <a:lstStyle/>
          <a:p>
            <a:endParaRPr lang="en-US" sz="1900" dirty="0">
              <a:solidFill>
                <a:prstClr val="black"/>
              </a:solidFill>
            </a:endParaRPr>
          </a:p>
          <a:p>
            <a:endParaRPr lang="en-US" sz="1900" dirty="0">
              <a:solidFill>
                <a:prstClr val="black"/>
              </a:solidFill>
            </a:endParaRPr>
          </a:p>
          <a:p>
            <a:endParaRPr lang="en-US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12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7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477000"/>
            <a:ext cx="762000" cy="365125"/>
          </a:xfrm>
        </p:spPr>
        <p:txBody>
          <a:bodyPr/>
          <a:lstStyle/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13625095"/>
              </p:ext>
            </p:extLst>
          </p:nvPr>
        </p:nvGraphicFramePr>
        <p:xfrm>
          <a:off x="8534402" y="76200"/>
          <a:ext cx="44834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Photo Editor Photo" r:id="rId3" imgW="1152381" imgH="1371429" progId="">
                  <p:embed/>
                </p:oleObj>
              </mc:Choice>
              <mc:Fallback>
                <p:oleObj name="Photo Editor Photo" r:id="rId3" imgW="1152381" imgH="1371429" progId="">
                  <p:embed/>
                  <p:pic>
                    <p:nvPicPr>
                      <p:cNvPr id="0" name="Picture 1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2" y="76200"/>
                        <a:ext cx="44834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 userDrawn="1"/>
        </p:nvCxnSpPr>
        <p:spPr>
          <a:xfrm>
            <a:off x="0" y="6477000"/>
            <a:ext cx="9144000" cy="0"/>
          </a:xfrm>
          <a:prstGeom prst="line">
            <a:avLst/>
          </a:prstGeom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76200" y="6496569"/>
            <a:ext cx="4953000" cy="32067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b="0" i="1" baseline="0">
                <a:solidFill>
                  <a:srgbClr val="0000CC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33CC"/>
                </a:solidFill>
                <a:cs typeface="Arial" charset="0"/>
              </a:rPr>
              <a:t>One Nation One Grid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85800"/>
            <a:ext cx="9144000" cy="0"/>
          </a:xfrm>
          <a:prstGeom prst="line">
            <a:avLst/>
          </a:prstGeom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70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8534402" y="76200"/>
          <a:ext cx="4476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Photo Editor Photo" r:id="rId3" imgW="1152381" imgH="1371429" progId="">
                  <p:embed/>
                </p:oleObj>
              </mc:Choice>
              <mc:Fallback>
                <p:oleObj name="Photo Editor Photo" r:id="rId3" imgW="1152381" imgH="1371429" progId="">
                  <p:embed/>
                  <p:pic>
                    <p:nvPicPr>
                      <p:cNvPr id="0" name="Picture 9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2" y="76200"/>
                        <a:ext cx="4476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6"/>
          <p:cNvCxnSpPr/>
          <p:nvPr userDrawn="1"/>
        </p:nvCxnSpPr>
        <p:spPr>
          <a:xfrm>
            <a:off x="0" y="6477000"/>
            <a:ext cx="9144000" cy="0"/>
          </a:xfrm>
          <a:prstGeom prst="line">
            <a:avLst/>
          </a:prstGeom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8"/>
          <p:cNvCxnSpPr/>
          <p:nvPr userDrawn="1"/>
        </p:nvCxnSpPr>
        <p:spPr>
          <a:xfrm>
            <a:off x="0" y="685800"/>
            <a:ext cx="9144000" cy="0"/>
          </a:xfrm>
          <a:prstGeom prst="line">
            <a:avLst/>
          </a:prstGeom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011203" y="6461323"/>
            <a:ext cx="7620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E88ED29-D356-451C-BB06-9C032BE5A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2" y="6497079"/>
            <a:ext cx="325333" cy="329175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-76200" y="6400800"/>
            <a:ext cx="3860804" cy="584775"/>
            <a:chOff x="2866360" y="3558636"/>
            <a:chExt cx="798787" cy="812786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2866360" y="3558636"/>
              <a:ext cx="419100" cy="8127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3200" b="1" baseline="0" dirty="0">
                  <a:solidFill>
                    <a:srgbClr val="C00000"/>
                  </a:solidFill>
                </a:rPr>
                <a:t>ONE</a:t>
              </a:r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3055547" y="3676275"/>
              <a:ext cx="609600" cy="577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700" b="1" baseline="0" dirty="0">
                  <a:solidFill>
                    <a:srgbClr val="C00000"/>
                  </a:solidFill>
                </a:rPr>
                <a:t>Nation</a:t>
              </a:r>
            </a:p>
            <a:p>
              <a:pPr algn="l"/>
              <a:r>
                <a:rPr lang="en-US" sz="700" b="1" baseline="0" dirty="0">
                  <a:solidFill>
                    <a:srgbClr val="C00000"/>
                  </a:solidFill>
                </a:rPr>
                <a:t>Grid</a:t>
              </a:r>
            </a:p>
            <a:p>
              <a:pPr algn="l"/>
              <a:r>
                <a:rPr lang="en-US" sz="700" b="1" baseline="0" dirty="0">
                  <a:solidFill>
                    <a:srgbClr val="C00000"/>
                  </a:solidFill>
                </a:rPr>
                <a:t>Frequency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032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57CC-69AD-43AE-A443-F124C7580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3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90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58" r:id="rId12"/>
    <p:sldLayoutId id="2147483662" r:id="rId13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A259466-7BCC-4765-96A6-A2F5EF2FE979}"/>
              </a:ext>
            </a:extLst>
          </p:cNvPr>
          <p:cNvSpPr txBox="1">
            <a:spLocks/>
          </p:cNvSpPr>
          <p:nvPr/>
        </p:nvSpPr>
        <p:spPr>
          <a:xfrm>
            <a:off x="838200" y="2362200"/>
            <a:ext cx="7467600" cy="1143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Draft GNA Regulations- CTU Observations/Proposal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5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9AD8CB-6693-4812-89EF-706382BCF58A}"/>
              </a:ext>
            </a:extLst>
          </p:cNvPr>
          <p:cNvSpPr txBox="1"/>
          <p:nvPr/>
        </p:nvSpPr>
        <p:spPr>
          <a:xfrm>
            <a:off x="3717" y="1336119"/>
            <a:ext cx="8915400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lvl="0" indent="-285750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GNA both for Injection and </a:t>
            </a:r>
            <a:r>
              <a:rPr lang="en-US" b="1" dirty="0" err="1">
                <a:latin typeface="Arial" panose="020B0604020202020204" pitchFamily="34" charset="0"/>
                <a:ea typeface="Cambria" panose="02040503050406030204" pitchFamily="18" charset="0"/>
              </a:rPr>
              <a:t>Drawal</a:t>
            </a: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  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If the States needs both </a:t>
            </a:r>
            <a:r>
              <a:rPr lang="en-US" b="1" dirty="0" err="1">
                <a:latin typeface="Arial" panose="020B0604020202020204" pitchFamily="34" charset="0"/>
              </a:rPr>
              <a:t>drawal</a:t>
            </a:r>
            <a:r>
              <a:rPr lang="en-US" b="1" dirty="0">
                <a:latin typeface="Arial" panose="020B0604020202020204" pitchFamily="34" charset="0"/>
              </a:rPr>
              <a:t> and injection GNA</a:t>
            </a:r>
            <a:r>
              <a:rPr lang="en-US" dirty="0">
                <a:latin typeface="Arial" panose="020B0604020202020204" pitchFamily="34" charset="0"/>
              </a:rPr>
              <a:t>, they may define both the quantum separately, as the ISTS requirement for injection and </a:t>
            </a:r>
            <a:r>
              <a:rPr lang="en-US" dirty="0" err="1">
                <a:latin typeface="Arial" panose="020B0604020202020204" pitchFamily="34" charset="0"/>
              </a:rPr>
              <a:t>drawal</a:t>
            </a:r>
            <a:r>
              <a:rPr lang="en-US" dirty="0">
                <a:latin typeface="Arial" panose="020B0604020202020204" pitchFamily="34" charset="0"/>
              </a:rPr>
              <a:t> of power may be different.  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539750" indent="-285750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Relinquishment of GNA within and outside the region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If the STU seek decrease in the GNA within the region and increase in GNA outside the region or vice versa, keeping the total GNA Requirement same, </a:t>
            </a:r>
            <a:r>
              <a:rPr lang="en-US" b="1" dirty="0">
                <a:latin typeface="Arial" panose="020B0604020202020204" pitchFamily="34" charset="0"/>
              </a:rPr>
              <a:t> the decrease in GNA shall require relinquishment charges.</a:t>
            </a:r>
          </a:p>
          <a:p>
            <a:pPr>
              <a:spcAft>
                <a:spcPts val="1200"/>
              </a:spcAft>
            </a:pPr>
            <a:endParaRPr lang="en-IN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83D82-A57F-445C-B602-2B0BDBB053F7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5. Other inputs: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55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3340DF-89E2-4983-BEEA-852B91845232}"/>
              </a:ext>
            </a:extLst>
          </p:cNvPr>
          <p:cNvSpPr txBox="1"/>
          <p:nvPr/>
        </p:nvSpPr>
        <p:spPr>
          <a:xfrm>
            <a:off x="3429000" y="284863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0322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11D74-6D80-466A-A36B-ED0D95063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53" y="277054"/>
            <a:ext cx="4386263" cy="271802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Bhuj Pooling Station</a:t>
            </a:r>
            <a:endParaRPr lang="en-IN" sz="24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5F51ED-E258-447E-B0E8-DD615012D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3" y="1427102"/>
            <a:ext cx="4297240" cy="403480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50FBC2-6DD5-4D2F-ACA2-1D71BC34D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118010"/>
              </p:ext>
            </p:extLst>
          </p:nvPr>
        </p:nvGraphicFramePr>
        <p:xfrm>
          <a:off x="4352192" y="1071562"/>
          <a:ext cx="4736855" cy="5080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8594">
                  <a:extLst>
                    <a:ext uri="{9D8B030D-6E8A-4147-A177-3AD203B41FA5}">
                      <a16:colId xmlns:a16="http://schemas.microsoft.com/office/drawing/2014/main" val="332823753"/>
                    </a:ext>
                  </a:extLst>
                </a:gridCol>
                <a:gridCol w="2268261">
                  <a:extLst>
                    <a:ext uri="{9D8B030D-6E8A-4147-A177-3AD203B41FA5}">
                      <a16:colId xmlns:a16="http://schemas.microsoft.com/office/drawing/2014/main" val="2799008334"/>
                    </a:ext>
                  </a:extLst>
                </a:gridCol>
              </a:tblGrid>
              <a:tr h="327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Generation Project</a:t>
                      </a:r>
                      <a:endParaRPr lang="en-IN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ATS / Common tr. System </a:t>
                      </a:r>
                      <a:endParaRPr lang="en-IN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883972130"/>
                  </a:ext>
                </a:extLst>
              </a:tr>
              <a:tr h="12115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1.  LTA granted  : 2924.5MW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3038" marR="0" lvl="0" indent="-173038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55563" algn="l"/>
                        </a:tabLst>
                      </a:pPr>
                      <a:r>
                        <a:rPr lang="en-US" sz="1100" b="0" dirty="0">
                          <a:effectLst/>
                          <a:latin typeface="Arial Narrow" panose="020B0606020202030204" pitchFamily="34" charset="0"/>
                        </a:rPr>
                        <a:t>Green Infra (550), TPL (500), </a:t>
                      </a:r>
                    </a:p>
                    <a:p>
                      <a:pPr marL="111125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b="0" dirty="0" err="1">
                          <a:effectLst/>
                          <a:latin typeface="Arial Narrow" panose="020B0606020202030204" pitchFamily="34" charset="0"/>
                        </a:rPr>
                        <a:t>Alfanar</a:t>
                      </a:r>
                      <a:r>
                        <a:rPr lang="en-US" sz="1100" b="0" dirty="0">
                          <a:effectLst/>
                          <a:latin typeface="Arial Narrow" panose="020B0606020202030204" pitchFamily="34" charset="0"/>
                        </a:rPr>
                        <a:t> (300), Renew (AP2) (300), </a:t>
                      </a:r>
                    </a:p>
                    <a:p>
                      <a:pPr marL="111125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b="0" dirty="0">
                          <a:effectLst/>
                          <a:latin typeface="Arial Narrow" panose="020B0606020202030204" pitchFamily="34" charset="0"/>
                        </a:rPr>
                        <a:t>Renew (TN) (265),</a:t>
                      </a:r>
                      <a:r>
                        <a:rPr lang="en-US" sz="1100" b="0" baseline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100" b="0" dirty="0" err="1">
                          <a:effectLst/>
                          <a:latin typeface="Arial Narrow" panose="020B0606020202030204" pitchFamily="34" charset="0"/>
                        </a:rPr>
                        <a:t>Avikiran</a:t>
                      </a:r>
                      <a:r>
                        <a:rPr lang="en-US" sz="1100" b="0" dirty="0">
                          <a:effectLst/>
                          <a:latin typeface="Arial Narrow" panose="020B0606020202030204" pitchFamily="34" charset="0"/>
                        </a:rPr>
                        <a:t> (285)</a:t>
                      </a:r>
                    </a:p>
                    <a:p>
                      <a:pPr marL="173038" marR="0" lvl="0" indent="-173038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2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3038" marR="0" lvl="0" indent="-173038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AWEK1L (725MW) </a:t>
                      </a:r>
                    </a:p>
                    <a:p>
                      <a:pPr marL="173038" marR="0" lvl="0" indent="-173038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IN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173038" marR="0" lvl="0" indent="-173038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6x500MVA, 400/220kV ICT</a:t>
                      </a:r>
                    </a:p>
                    <a:p>
                      <a:pPr marL="173038" marR="0" lvl="0" indent="-173038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2x1500MVA, 765/400kV ICT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Estimated Cost: INR </a:t>
                      </a:r>
                      <a:r>
                        <a:rPr lang="en-US" sz="1200" b="1" dirty="0">
                          <a:effectLst/>
                          <a:latin typeface="Arial Narrow" panose="020B0606020202030204" pitchFamily="34" charset="0"/>
                        </a:rPr>
                        <a:t>496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Cr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Common Tr. System for AWEK1L</a:t>
                      </a:r>
                      <a:r>
                        <a:rPr lang="en-US" sz="1200" baseline="0" dirty="0">
                          <a:effectLst/>
                          <a:latin typeface="Arial Narrow" panose="020B0606020202030204" pitchFamily="34" charset="0"/>
                        </a:rPr>
                        <a:t> (725)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IN" sz="1200" dirty="0"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Estimated Cost: INR </a:t>
                      </a:r>
                      <a:r>
                        <a:rPr lang="en-US" sz="1200" b="1" dirty="0">
                          <a:effectLst/>
                          <a:latin typeface="Arial Narrow" panose="020B0606020202030204" pitchFamily="34" charset="0"/>
                        </a:rPr>
                        <a:t>2721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 Cr)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1134975591"/>
                  </a:ext>
                </a:extLst>
              </a:tr>
              <a:tr h="48424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2. LTA relinquished: 1314.5MW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TPL (500), Renew (265), AWEK1L (550)</a:t>
                      </a:r>
                      <a:endParaRPr lang="en-IN" sz="1100" dirty="0"/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200" dirty="0">
                        <a:effectLst/>
                        <a:latin typeface="Arial Narrow" panose="020B0606020202030204" pitchFamily="34" charset="0"/>
                        <a:ea typeface="+mn-ea"/>
                        <a:cs typeface="Mangal" panose="02040503050203030202" pitchFamily="18" charset="0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218400578"/>
                  </a:ext>
                </a:extLst>
              </a:tr>
              <a:tr h="6170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3. LTA Granted : 1032.5MW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AWEK3L(250),CTN(140),Netra(300),AWEK5L(130MW), Renew (AP2) (37.5), </a:t>
                      </a:r>
                      <a:r>
                        <a:rPr lang="en-US" sz="1100" b="0" kern="1200" dirty="0" err="1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Srijan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(175)</a:t>
                      </a:r>
                      <a:endParaRPr lang="en-IN" sz="1100" b="0" kern="1200" dirty="0">
                        <a:solidFill>
                          <a:schemeClr val="lt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Common Transmission System 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1611609376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4. LTA Operationalization: 849MW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Renew (AP2) (150), </a:t>
                      </a:r>
                    </a:p>
                    <a:p>
                      <a:pPr marL="171450" marR="0" lvl="0" indent="-17145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	Green Infra (398.8, balance 151.2 with existing system); </a:t>
                      </a:r>
                    </a:p>
                    <a:p>
                      <a:pPr marL="171450" marR="0" lvl="0" indent="-17145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	AWEK1L (100), </a:t>
                      </a:r>
                      <a:r>
                        <a:rPr lang="en-US" sz="1100" b="0" kern="1200" dirty="0" err="1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Alfanar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(200)</a:t>
                      </a:r>
                    </a:p>
                    <a:p>
                      <a:pPr marL="0" marR="0" lvl="0" indent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IN" sz="800" b="0" kern="1200" dirty="0">
                        <a:solidFill>
                          <a:schemeClr val="lt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2x500MVA ICTs (1</a:t>
                      </a:r>
                      <a:r>
                        <a:rPr lang="en-US" sz="12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2618553545"/>
                  </a:ext>
                </a:extLst>
              </a:tr>
              <a:tr h="46393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5. LTA Operationalized:  212.5MW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Renew (AP2) (112.5), </a:t>
                      </a:r>
                      <a:r>
                        <a:rPr lang="en-US" sz="1100" b="0" kern="1200" dirty="0" err="1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Alfanar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(100)</a:t>
                      </a:r>
                      <a:endParaRPr lang="en-IN" sz="1100" b="0" kern="1200" dirty="0">
                        <a:solidFill>
                          <a:schemeClr val="lt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1x500MVA ICTs (3</a:t>
                      </a:r>
                      <a:r>
                        <a:rPr lang="en-US" sz="1200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IN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1008247160"/>
                  </a:ext>
                </a:extLst>
              </a:tr>
              <a:tr h="39080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6. LTA Operationalized: 360MW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kern="1200" dirty="0" err="1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Avikiran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(285),</a:t>
                      </a:r>
                      <a:r>
                        <a:rPr lang="en-US" sz="1100" b="0" kern="1200" baseline="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AWEK1L (75)</a:t>
                      </a:r>
                      <a:endParaRPr lang="en-IN" sz="1100" b="0" kern="1200" dirty="0">
                        <a:solidFill>
                          <a:schemeClr val="lt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3x500MVA ICTs (4th, 5th, 6th)</a:t>
                      </a: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2x1500MVA, 765/400kV ICT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517970858"/>
                  </a:ext>
                </a:extLst>
              </a:tr>
              <a:tr h="4885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Arial Narrow" panose="020B0606020202030204" pitchFamily="34" charset="0"/>
                        </a:rPr>
                        <a:t>7. LTA Operationalized: 337.5MW</a:t>
                      </a:r>
                      <a:endParaRPr lang="en-IN" sz="12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AWEK3L (250), CTN (50), </a:t>
                      </a:r>
                    </a:p>
                    <a:p>
                      <a:pPr marL="171450" marR="0" lvl="0" indent="-17145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	Renew (AP2) (37.5)</a:t>
                      </a:r>
                      <a:endParaRPr lang="en-IN" sz="1100" b="0" kern="1200" dirty="0">
                        <a:solidFill>
                          <a:schemeClr val="lt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tc>
                  <a:txBody>
                    <a:bodyPr/>
                    <a:lstStyle/>
                    <a:p>
                      <a:pPr marL="173038" marR="0" lvl="0" indent="-173038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Existing transmission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system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3377" marR="33377" marT="0" marB="0"/>
                </a:tc>
                <a:extLst>
                  <a:ext uri="{0D108BD9-81ED-4DB2-BD59-A6C34878D82A}">
                    <a16:rowId xmlns:a16="http://schemas.microsoft.com/office/drawing/2014/main" val="159129059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7EF7E8C-EFB6-4837-83A9-7BD8570371E4}"/>
              </a:ext>
            </a:extLst>
          </p:cNvPr>
          <p:cNvSpPr/>
          <p:nvPr/>
        </p:nvSpPr>
        <p:spPr>
          <a:xfrm>
            <a:off x="1289173" y="4292001"/>
            <a:ext cx="1828800" cy="653047"/>
          </a:xfrm>
          <a:prstGeom prst="rect">
            <a:avLst/>
          </a:prstGeom>
          <a:solidFill>
            <a:srgbClr val="FFFF00">
              <a:alpha val="23000"/>
            </a:srgbClr>
          </a:solidFill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990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11D74-6D80-466A-A36B-ED0D95063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93" y="533400"/>
            <a:ext cx="8900013" cy="355856"/>
          </a:xfrm>
        </p:spPr>
        <p:txBody>
          <a:bodyPr>
            <a:noAutofit/>
          </a:bodyPr>
          <a:lstStyle/>
          <a:p>
            <a:pPr algn="l"/>
            <a:r>
              <a:rPr lang="en-US" sz="2400" b="1" dirty="0" err="1">
                <a:latin typeface="+mn-lt"/>
                <a:cs typeface="Arial" panose="020B0604020202020204" pitchFamily="34" charset="0"/>
              </a:rPr>
              <a:t>Neemuch</a:t>
            </a:r>
            <a:r>
              <a:rPr lang="en-US" sz="2400" b="1" dirty="0">
                <a:latin typeface="+mn-lt"/>
                <a:cs typeface="Arial" panose="020B0604020202020204" pitchFamily="34" charset="0"/>
              </a:rPr>
              <a:t> Pooling Station (1GW)</a:t>
            </a:r>
            <a:endParaRPr lang="en-IN" sz="24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B84263-A36E-4243-B41E-5AA0911AF682}"/>
              </a:ext>
            </a:extLst>
          </p:cNvPr>
          <p:cNvSpPr txBox="1"/>
          <p:nvPr/>
        </p:nvSpPr>
        <p:spPr>
          <a:xfrm>
            <a:off x="4872352" y="1376395"/>
            <a:ext cx="4167050" cy="233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b="1" dirty="0">
                <a:solidFill>
                  <a:srgbClr val="02010B"/>
                </a:solidFill>
              </a:rPr>
              <a:t>Project: </a:t>
            </a:r>
            <a:r>
              <a:rPr lang="en-US" b="1" dirty="0" err="1">
                <a:solidFill>
                  <a:srgbClr val="02010B"/>
                </a:solidFill>
              </a:rPr>
              <a:t>Neemuch</a:t>
            </a:r>
            <a:r>
              <a:rPr lang="en-US" b="1" dirty="0">
                <a:solidFill>
                  <a:srgbClr val="02010B"/>
                </a:solidFill>
              </a:rPr>
              <a:t> Solar Park (500MW)</a:t>
            </a:r>
          </a:p>
          <a:p>
            <a:pPr lvl="0" algn="just"/>
            <a:r>
              <a:rPr lang="en-US" sz="1650" b="1" dirty="0">
                <a:solidFill>
                  <a:srgbClr val="02010B"/>
                </a:solidFill>
              </a:rPr>
              <a:t>Associated Transmission System (ATS)</a:t>
            </a:r>
            <a:r>
              <a:rPr lang="en-US" b="1" dirty="0">
                <a:solidFill>
                  <a:srgbClr val="02010B"/>
                </a:solidFill>
              </a:rPr>
              <a:t>:</a:t>
            </a:r>
            <a:endParaRPr lang="en-IN" b="1" dirty="0">
              <a:solidFill>
                <a:srgbClr val="02010B"/>
              </a:solidFill>
            </a:endParaRPr>
          </a:p>
          <a:p>
            <a:pPr marL="119063" indent="-119063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02010B"/>
                </a:solidFill>
              </a:rPr>
              <a:t>2x500MVA, 400/220kV </a:t>
            </a:r>
            <a:r>
              <a:rPr lang="en-US" sz="1500" dirty="0" err="1">
                <a:solidFill>
                  <a:srgbClr val="02010B"/>
                </a:solidFill>
              </a:rPr>
              <a:t>Neemuch</a:t>
            </a:r>
            <a:r>
              <a:rPr lang="en-US" sz="1500" dirty="0">
                <a:solidFill>
                  <a:srgbClr val="02010B"/>
                </a:solidFill>
              </a:rPr>
              <a:t> PS (new). </a:t>
            </a:r>
          </a:p>
          <a:p>
            <a:pPr marL="119063" indent="-119063" algn="just">
              <a:buFont typeface="Arial" panose="020B0604020202020204" pitchFamily="34" charset="0"/>
              <a:buChar char="•"/>
            </a:pPr>
            <a:r>
              <a:rPr lang="en-IN" sz="1500" dirty="0" err="1">
                <a:solidFill>
                  <a:srgbClr val="02010B"/>
                </a:solidFill>
              </a:rPr>
              <a:t>Neemuch</a:t>
            </a:r>
            <a:r>
              <a:rPr lang="en-IN" sz="1500" dirty="0">
                <a:solidFill>
                  <a:srgbClr val="02010B"/>
                </a:solidFill>
              </a:rPr>
              <a:t> PS – Chittorgarh (PG) 400kV D/c line (High Capacity) </a:t>
            </a:r>
          </a:p>
          <a:p>
            <a:pPr marL="119063" indent="-119063" algn="just">
              <a:buFont typeface="Arial" panose="020B0604020202020204" pitchFamily="34" charset="0"/>
              <a:buChar char="•"/>
            </a:pPr>
            <a:r>
              <a:rPr lang="en-IN" sz="1500" dirty="0" err="1">
                <a:solidFill>
                  <a:srgbClr val="02010B"/>
                </a:solidFill>
              </a:rPr>
              <a:t>Neemuch</a:t>
            </a:r>
            <a:r>
              <a:rPr lang="en-IN" sz="1500" dirty="0">
                <a:solidFill>
                  <a:srgbClr val="02010B"/>
                </a:solidFill>
              </a:rPr>
              <a:t> PS – </a:t>
            </a:r>
            <a:r>
              <a:rPr lang="en-IN" sz="1500" dirty="0" err="1">
                <a:solidFill>
                  <a:srgbClr val="02010B"/>
                </a:solidFill>
              </a:rPr>
              <a:t>Mandsaur</a:t>
            </a:r>
            <a:r>
              <a:rPr lang="en-IN" sz="1500" dirty="0">
                <a:solidFill>
                  <a:srgbClr val="02010B"/>
                </a:solidFill>
              </a:rPr>
              <a:t> 400kV D/c line (High Capacity)</a:t>
            </a:r>
          </a:p>
          <a:p>
            <a:pPr algn="just"/>
            <a:endParaRPr lang="en-IN" b="1" dirty="0">
              <a:solidFill>
                <a:srgbClr val="02010B"/>
              </a:solidFill>
            </a:endParaRPr>
          </a:p>
          <a:p>
            <a:pPr algn="just"/>
            <a:r>
              <a:rPr lang="en-IN" sz="1650" b="1" dirty="0">
                <a:solidFill>
                  <a:srgbClr val="02010B"/>
                </a:solidFill>
              </a:rPr>
              <a:t>Estimated Cost:</a:t>
            </a:r>
            <a:r>
              <a:rPr lang="en-IN" sz="1650" dirty="0">
                <a:solidFill>
                  <a:srgbClr val="02010B"/>
                </a:solidFill>
              </a:rPr>
              <a:t> </a:t>
            </a:r>
            <a:r>
              <a:rPr lang="en-IN" sz="1500" dirty="0">
                <a:solidFill>
                  <a:srgbClr val="02010B"/>
                </a:solidFill>
              </a:rPr>
              <a:t>INR 547 Cr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8DE4D9-4107-42D5-9A8A-B91EEF2DE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06" y="1469365"/>
            <a:ext cx="4642346" cy="41409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355F358-BA76-40EF-94B0-C9CEB015DB5A}"/>
              </a:ext>
            </a:extLst>
          </p:cNvPr>
          <p:cNvSpPr txBox="1"/>
          <p:nvPr/>
        </p:nvSpPr>
        <p:spPr>
          <a:xfrm>
            <a:off x="2478646" y="5172587"/>
            <a:ext cx="23937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2010B"/>
                </a:solidFill>
              </a:rPr>
              <a:t>Transmission Scheme for </a:t>
            </a:r>
            <a:r>
              <a:rPr lang="en-US" sz="1050" b="1" dirty="0" err="1">
                <a:solidFill>
                  <a:srgbClr val="02010B"/>
                </a:solidFill>
              </a:rPr>
              <a:t>Neemuch</a:t>
            </a:r>
            <a:r>
              <a:rPr lang="en-US" sz="1050" b="1" dirty="0">
                <a:solidFill>
                  <a:srgbClr val="02010B"/>
                </a:solidFill>
              </a:rPr>
              <a:t> SP</a:t>
            </a:r>
            <a:endParaRPr lang="en-IN" sz="1050" b="1" dirty="0">
              <a:solidFill>
                <a:srgbClr val="02010B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8AC41F-10DE-49A3-851F-9F8238433830}"/>
              </a:ext>
            </a:extLst>
          </p:cNvPr>
          <p:cNvCxnSpPr/>
          <p:nvPr/>
        </p:nvCxnSpPr>
        <p:spPr>
          <a:xfrm flipH="1">
            <a:off x="2084549" y="5290598"/>
            <a:ext cx="394097" cy="0"/>
          </a:xfrm>
          <a:prstGeom prst="line">
            <a:avLst/>
          </a:prstGeom>
          <a:ln w="28575">
            <a:solidFill>
              <a:schemeClr val="accent2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C262F07-9723-4CB4-8160-E831D3202EDD}"/>
              </a:ext>
            </a:extLst>
          </p:cNvPr>
          <p:cNvSpPr txBox="1"/>
          <p:nvPr/>
        </p:nvSpPr>
        <p:spPr>
          <a:xfrm>
            <a:off x="2478646" y="5374915"/>
            <a:ext cx="23937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2010B"/>
                </a:solidFill>
              </a:rPr>
              <a:t>Existing / UC </a:t>
            </a:r>
            <a:endParaRPr lang="en-IN" sz="1050" b="1" dirty="0">
              <a:solidFill>
                <a:srgbClr val="02010B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E62EBE-3450-4FEF-8D2D-4D9BFA4CB043}"/>
              </a:ext>
            </a:extLst>
          </p:cNvPr>
          <p:cNvCxnSpPr/>
          <p:nvPr/>
        </p:nvCxnSpPr>
        <p:spPr>
          <a:xfrm flipH="1">
            <a:off x="2084549" y="5497444"/>
            <a:ext cx="394097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4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777B9F54-1ED9-4FD9-894F-540038837CC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2237" y="1295400"/>
            <a:ext cx="8915400" cy="4387851"/>
            <a:chOff x="72" y="778"/>
            <a:chExt cx="5616" cy="2764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691A54CB-26A9-4000-9DC6-9F3EA65DA72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2" y="778"/>
              <a:ext cx="5616" cy="2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05">
              <a:extLst>
                <a:ext uri="{FF2B5EF4-FFF2-40B4-BE49-F238E27FC236}">
                  <a16:creationId xmlns:a16="http://schemas.microsoft.com/office/drawing/2014/main" id="{6D3A18F3-D8C7-4D70-8FB0-46468DA8E8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7" y="778"/>
              <a:ext cx="5401" cy="2515"/>
              <a:chOff x="107" y="778"/>
              <a:chExt cx="5401" cy="2515"/>
            </a:xfrm>
          </p:grpSpPr>
          <p:sp>
            <p:nvSpPr>
              <p:cNvPr id="126" name="Rectangle 5">
                <a:extLst>
                  <a:ext uri="{FF2B5EF4-FFF2-40B4-BE49-F238E27FC236}">
                    <a16:creationId xmlns:a16="http://schemas.microsoft.com/office/drawing/2014/main" id="{13BF9D6F-5082-4715-BD35-2BA64C9EA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778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6">
                <a:extLst>
                  <a:ext uri="{FF2B5EF4-FFF2-40B4-BE49-F238E27FC236}">
                    <a16:creationId xmlns:a16="http://schemas.microsoft.com/office/drawing/2014/main" id="{289424B9-1B17-49F7-A4F2-8813FC6B6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881"/>
                <a:ext cx="445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7">
                <a:extLst>
                  <a:ext uri="{FF2B5EF4-FFF2-40B4-BE49-F238E27FC236}">
                    <a16:creationId xmlns:a16="http://schemas.microsoft.com/office/drawing/2014/main" id="{9452623F-AD56-41FE-8F74-0AA8B611D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" y="88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8">
                <a:extLst>
                  <a:ext uri="{FF2B5EF4-FFF2-40B4-BE49-F238E27FC236}">
                    <a16:creationId xmlns:a16="http://schemas.microsoft.com/office/drawing/2014/main" id="{E69ECB52-262E-46DE-AA66-38887DC25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985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9">
                <a:extLst>
                  <a:ext uri="{FF2B5EF4-FFF2-40B4-BE49-F238E27FC236}">
                    <a16:creationId xmlns:a16="http://schemas.microsoft.com/office/drawing/2014/main" id="{47AB07CD-F59D-4B6C-A88D-335B12F49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089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10">
                <a:extLst>
                  <a:ext uri="{FF2B5EF4-FFF2-40B4-BE49-F238E27FC236}">
                    <a16:creationId xmlns:a16="http://schemas.microsoft.com/office/drawing/2014/main" id="{06E7355A-1AE1-46FA-94F8-BAF9C0E72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19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11">
                <a:extLst>
                  <a:ext uri="{FF2B5EF4-FFF2-40B4-BE49-F238E27FC236}">
                    <a16:creationId xmlns:a16="http://schemas.microsoft.com/office/drawing/2014/main" id="{121B573F-BDD5-4906-97EB-EE425E505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295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12">
                <a:extLst>
                  <a:ext uri="{FF2B5EF4-FFF2-40B4-BE49-F238E27FC236}">
                    <a16:creationId xmlns:a16="http://schemas.microsoft.com/office/drawing/2014/main" id="{6A8D24A1-6BAC-4C74-A07E-692C593DE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399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13">
                <a:extLst>
                  <a:ext uri="{FF2B5EF4-FFF2-40B4-BE49-F238E27FC236}">
                    <a16:creationId xmlns:a16="http://schemas.microsoft.com/office/drawing/2014/main" id="{9D7989BC-6790-4E4E-90E9-E33FC2E1D6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503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14">
                <a:extLst>
                  <a:ext uri="{FF2B5EF4-FFF2-40B4-BE49-F238E27FC236}">
                    <a16:creationId xmlns:a16="http://schemas.microsoft.com/office/drawing/2014/main" id="{185A66A9-36CF-4A2C-9F5E-FEEAA4653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606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15">
                <a:extLst>
                  <a:ext uri="{FF2B5EF4-FFF2-40B4-BE49-F238E27FC236}">
                    <a16:creationId xmlns:a16="http://schemas.microsoft.com/office/drawing/2014/main" id="{C9CA46F9-DA59-4CCA-BAA7-175F8141E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710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16">
                <a:extLst>
                  <a:ext uri="{FF2B5EF4-FFF2-40B4-BE49-F238E27FC236}">
                    <a16:creationId xmlns:a16="http://schemas.microsoft.com/office/drawing/2014/main" id="{DB9315C0-CC0E-4C71-B550-3D4AA1CB06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81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17">
                <a:extLst>
                  <a:ext uri="{FF2B5EF4-FFF2-40B4-BE49-F238E27FC236}">
                    <a16:creationId xmlns:a16="http://schemas.microsoft.com/office/drawing/2014/main" id="{D6A5246C-1B9F-4CF8-8C6D-99507131F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1917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18">
                <a:extLst>
                  <a:ext uri="{FF2B5EF4-FFF2-40B4-BE49-F238E27FC236}">
                    <a16:creationId xmlns:a16="http://schemas.microsoft.com/office/drawing/2014/main" id="{18A636FB-6721-4848-80F2-F640E200A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202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19">
                <a:extLst>
                  <a:ext uri="{FF2B5EF4-FFF2-40B4-BE49-F238E27FC236}">
                    <a16:creationId xmlns:a16="http://schemas.microsoft.com/office/drawing/2014/main" id="{227688E2-169B-4219-B2F9-B9A04A46B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2125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20">
                <a:extLst>
                  <a:ext uri="{FF2B5EF4-FFF2-40B4-BE49-F238E27FC236}">
                    <a16:creationId xmlns:a16="http://schemas.microsoft.com/office/drawing/2014/main" id="{41D6C8A0-0FD5-4239-8F68-A3C3D26A3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2228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21">
                <a:extLst>
                  <a:ext uri="{FF2B5EF4-FFF2-40B4-BE49-F238E27FC236}">
                    <a16:creationId xmlns:a16="http://schemas.microsoft.com/office/drawing/2014/main" id="{1FDABB44-C3EB-4EAB-B282-379857818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5" y="778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22">
                <a:extLst>
                  <a:ext uri="{FF2B5EF4-FFF2-40B4-BE49-F238E27FC236}">
                    <a16:creationId xmlns:a16="http://schemas.microsoft.com/office/drawing/2014/main" id="{5381386B-835E-4770-8E6F-3E1955782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778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23">
                <a:extLst>
                  <a:ext uri="{FF2B5EF4-FFF2-40B4-BE49-F238E27FC236}">
                    <a16:creationId xmlns:a16="http://schemas.microsoft.com/office/drawing/2014/main" id="{33C8CA65-8AB0-446B-BA2E-6AAC6BACAF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3" y="778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24">
                <a:extLst>
                  <a:ext uri="{FF2B5EF4-FFF2-40B4-BE49-F238E27FC236}">
                    <a16:creationId xmlns:a16="http://schemas.microsoft.com/office/drawing/2014/main" id="{7CB51682-82BA-4020-A91B-116E94B6B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3" y="88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25">
                <a:extLst>
                  <a:ext uri="{FF2B5EF4-FFF2-40B4-BE49-F238E27FC236}">
                    <a16:creationId xmlns:a16="http://schemas.microsoft.com/office/drawing/2014/main" id="{9FFA34BD-51C2-40F7-A6B2-4A3FD0265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233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26">
                <a:extLst>
                  <a:ext uri="{FF2B5EF4-FFF2-40B4-BE49-F238E27FC236}">
                    <a16:creationId xmlns:a16="http://schemas.microsoft.com/office/drawing/2014/main" id="{2426B45D-A291-4BFC-A9ED-655526E6D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" y="233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4" name="Rectangle 33">
                <a:extLst>
                  <a:ext uri="{FF2B5EF4-FFF2-40B4-BE49-F238E27FC236}">
                    <a16:creationId xmlns:a16="http://schemas.microsoft.com/office/drawing/2014/main" id="{473B88DE-A00F-4093-919A-EE180DFE5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" y="2543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39">
                <a:extLst>
                  <a:ext uri="{FF2B5EF4-FFF2-40B4-BE49-F238E27FC236}">
                    <a16:creationId xmlns:a16="http://schemas.microsoft.com/office/drawing/2014/main" id="{224BC086-287D-4092-AB1E-DEE914121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4" y="2539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45">
                <a:extLst>
                  <a:ext uri="{FF2B5EF4-FFF2-40B4-BE49-F238E27FC236}">
                    <a16:creationId xmlns:a16="http://schemas.microsoft.com/office/drawing/2014/main" id="{5DC78CD5-1487-416B-9DFE-9DE812090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" y="2750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0" name="Rectangle 49">
                <a:extLst>
                  <a:ext uri="{FF2B5EF4-FFF2-40B4-BE49-F238E27FC236}">
                    <a16:creationId xmlns:a16="http://schemas.microsoft.com/office/drawing/2014/main" id="{7F21F7EE-C8FB-4D65-B767-3D176D506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6" y="2746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50">
                <a:extLst>
                  <a:ext uri="{FF2B5EF4-FFF2-40B4-BE49-F238E27FC236}">
                    <a16:creationId xmlns:a16="http://schemas.microsoft.com/office/drawing/2014/main" id="{CFC635D5-6E64-4F7F-A393-9D4A39E3F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" y="2746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4" name="Rectangle 63">
                <a:extLst>
                  <a:ext uri="{FF2B5EF4-FFF2-40B4-BE49-F238E27FC236}">
                    <a16:creationId xmlns:a16="http://schemas.microsoft.com/office/drawing/2014/main" id="{9BBA09B7-5289-4820-9B5C-BDCF6CB64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9" y="2850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74">
                <a:extLst>
                  <a:ext uri="{FF2B5EF4-FFF2-40B4-BE49-F238E27FC236}">
                    <a16:creationId xmlns:a16="http://schemas.microsoft.com/office/drawing/2014/main" id="{27952496-E027-4221-9312-8A466207F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3" y="3057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76">
                <a:extLst>
                  <a:ext uri="{FF2B5EF4-FFF2-40B4-BE49-F238E27FC236}">
                    <a16:creationId xmlns:a16="http://schemas.microsoft.com/office/drawing/2014/main" id="{C1B68B25-B50E-48E5-8440-4B99667782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2" y="3057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77">
                <a:extLst>
                  <a:ext uri="{FF2B5EF4-FFF2-40B4-BE49-F238E27FC236}">
                    <a16:creationId xmlns:a16="http://schemas.microsoft.com/office/drawing/2014/main" id="{D395635A-238B-481F-80AF-4E9A0A340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" y="316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78">
                <a:extLst>
                  <a:ext uri="{FF2B5EF4-FFF2-40B4-BE49-F238E27FC236}">
                    <a16:creationId xmlns:a16="http://schemas.microsoft.com/office/drawing/2014/main" id="{74AC1A0A-67AA-4816-B8E9-CECE9F3F4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5" y="2331"/>
                <a:ext cx="6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81">
                <a:extLst>
                  <a:ext uri="{FF2B5EF4-FFF2-40B4-BE49-F238E27FC236}">
                    <a16:creationId xmlns:a16="http://schemas.microsoft.com/office/drawing/2014/main" id="{97DCE4F4-B949-457C-8B59-8B5FCE008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6" y="2435"/>
                <a:ext cx="6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" name="Rectangle 84">
                <a:extLst>
                  <a:ext uri="{FF2B5EF4-FFF2-40B4-BE49-F238E27FC236}">
                    <a16:creationId xmlns:a16="http://schemas.microsoft.com/office/drawing/2014/main" id="{B0740E38-A37B-4ADD-A021-97DAE9806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3" y="2435"/>
                <a:ext cx="6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88">
                <a:extLst>
                  <a:ext uri="{FF2B5EF4-FFF2-40B4-BE49-F238E27FC236}">
                    <a16:creationId xmlns:a16="http://schemas.microsoft.com/office/drawing/2014/main" id="{BBAC6382-94FF-44B9-90DC-6950836B3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1" y="2539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90">
                <a:extLst>
                  <a:ext uri="{FF2B5EF4-FFF2-40B4-BE49-F238E27FC236}">
                    <a16:creationId xmlns:a16="http://schemas.microsoft.com/office/drawing/2014/main" id="{144D64B7-0DA7-4710-ACC6-EDFED225B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8" y="2539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2" name="Rectangle 91">
                <a:extLst>
                  <a:ext uri="{FF2B5EF4-FFF2-40B4-BE49-F238E27FC236}">
                    <a16:creationId xmlns:a16="http://schemas.microsoft.com/office/drawing/2014/main" id="{49109F2A-41F9-484E-A681-768EE53BD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7" y="2642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4" name="Rectangle 93">
                <a:extLst>
                  <a:ext uri="{FF2B5EF4-FFF2-40B4-BE49-F238E27FC236}">
                    <a16:creationId xmlns:a16="http://schemas.microsoft.com/office/drawing/2014/main" id="{468E3C3D-7EF6-497F-A20C-4C781B320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2" y="2750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5" name="Rectangle 94">
                <a:extLst>
                  <a:ext uri="{FF2B5EF4-FFF2-40B4-BE49-F238E27FC236}">
                    <a16:creationId xmlns:a16="http://schemas.microsoft.com/office/drawing/2014/main" id="{326A4B9C-FBB5-49BE-A707-47D1FE462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" y="2496"/>
                <a:ext cx="1342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r>
                  <a:rPr kumimoji="0" lang="en-US" altLang="en-US" sz="1100" b="1" i="0" u="none" strike="noStrike" cap="none" normalizeH="0" baseline="3000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nd</a:t>
                </a: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RE Generator (50 MW)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ATS : </a:t>
                </a:r>
                <a:r>
                  <a:rPr lang="en-US" altLang="en-US" sz="11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Bays</a:t>
                </a:r>
              </a:p>
              <a:p>
                <a:pPr marL="171450" marR="0" lvl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1 : 0.5 Cr.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2 : Bay Cost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3 : 1 Cr.(Existing System)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Approx</a:t>
                </a: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BG : </a:t>
                </a:r>
                <a:r>
                  <a:rPr lang="en-US" altLang="en-US" sz="11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Calibri" panose="020F0502020204030204" pitchFamily="34" charset="0"/>
                  </a:rPr>
                  <a:t>2 lakh / MW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</a:endParaRPr>
              </a:p>
            </p:txBody>
          </p:sp>
          <p:sp>
            <p:nvSpPr>
              <p:cNvPr id="218" name="Rectangle 97">
                <a:extLst>
                  <a:ext uri="{FF2B5EF4-FFF2-40B4-BE49-F238E27FC236}">
                    <a16:creationId xmlns:a16="http://schemas.microsoft.com/office/drawing/2014/main" id="{0F0881AB-9766-487D-8110-83D8B96F2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2746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0" name="Rectangle 99">
                <a:extLst>
                  <a:ext uri="{FF2B5EF4-FFF2-40B4-BE49-F238E27FC236}">
                    <a16:creationId xmlns:a16="http://schemas.microsoft.com/office/drawing/2014/main" id="{E6A1AEB8-8260-4931-9CB4-F72DB456D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2" y="2854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1" name="Rectangle 100">
                <a:extLst>
                  <a:ext uri="{FF2B5EF4-FFF2-40B4-BE49-F238E27FC236}">
                    <a16:creationId xmlns:a16="http://schemas.microsoft.com/office/drawing/2014/main" id="{05EC70A3-728C-447E-838B-7C4B8B1556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4" y="2850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9" name="Rectangle 108">
                <a:extLst>
                  <a:ext uri="{FF2B5EF4-FFF2-40B4-BE49-F238E27FC236}">
                    <a16:creationId xmlns:a16="http://schemas.microsoft.com/office/drawing/2014/main" id="{FA89086D-8A40-4A6B-99FC-BD0D525D2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2" y="2958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3" name="Rectangle 112">
                <a:extLst>
                  <a:ext uri="{FF2B5EF4-FFF2-40B4-BE49-F238E27FC236}">
                    <a16:creationId xmlns:a16="http://schemas.microsoft.com/office/drawing/2014/main" id="{F8B50D80-2238-4DCF-ADF5-1E5143A1E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3" y="295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6" name="Rectangle 115">
                <a:extLst>
                  <a:ext uri="{FF2B5EF4-FFF2-40B4-BE49-F238E27FC236}">
                    <a16:creationId xmlns:a16="http://schemas.microsoft.com/office/drawing/2014/main" id="{CE941C5D-978D-4871-8948-4C0334DAE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9" y="295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8" name="Rectangle 117">
                <a:extLst>
                  <a:ext uri="{FF2B5EF4-FFF2-40B4-BE49-F238E27FC236}">
                    <a16:creationId xmlns:a16="http://schemas.microsoft.com/office/drawing/2014/main" id="{6F24945C-4676-4936-BF8B-A5DD72BEF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2" y="3061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3" name="Rectangle 122">
                <a:extLst>
                  <a:ext uri="{FF2B5EF4-FFF2-40B4-BE49-F238E27FC236}">
                    <a16:creationId xmlns:a16="http://schemas.microsoft.com/office/drawing/2014/main" id="{32A461D5-72C2-4818-9458-AEC2FAF5E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5" y="316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4" name="Rectangle 123">
                <a:extLst>
                  <a:ext uri="{FF2B5EF4-FFF2-40B4-BE49-F238E27FC236}">
                    <a16:creationId xmlns:a16="http://schemas.microsoft.com/office/drawing/2014/main" id="{5DB1A146-BB4B-4180-B97A-50384C19D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331"/>
                <a:ext cx="6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Rectangle 129">
                <a:extLst>
                  <a:ext uri="{FF2B5EF4-FFF2-40B4-BE49-F238E27FC236}">
                    <a16:creationId xmlns:a16="http://schemas.microsoft.com/office/drawing/2014/main" id="{7B234368-3205-4730-B0D1-177F729CD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2" y="2435"/>
                <a:ext cx="6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2" name="Rectangle 131">
                <a:extLst>
                  <a:ext uri="{FF2B5EF4-FFF2-40B4-BE49-F238E27FC236}">
                    <a16:creationId xmlns:a16="http://schemas.microsoft.com/office/drawing/2014/main" id="{3CE3075D-1386-46BE-BB24-37124CA2F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9" y="2435"/>
                <a:ext cx="68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6" name="Rectangle 135">
                <a:extLst>
                  <a:ext uri="{FF2B5EF4-FFF2-40B4-BE49-F238E27FC236}">
                    <a16:creationId xmlns:a16="http://schemas.microsoft.com/office/drawing/2014/main" id="{2B09D9C5-30EC-495D-BA39-D73F7D29A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4" y="2539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Rectangle 146">
                <a:extLst>
                  <a:ext uri="{FF2B5EF4-FFF2-40B4-BE49-F238E27FC236}">
                    <a16:creationId xmlns:a16="http://schemas.microsoft.com/office/drawing/2014/main" id="{50E5D399-43BE-4BAB-862B-8A21C32E6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854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3" name="Rectangle 152">
                <a:extLst>
                  <a:ext uri="{FF2B5EF4-FFF2-40B4-BE49-F238E27FC236}">
                    <a16:creationId xmlns:a16="http://schemas.microsoft.com/office/drawing/2014/main" id="{1A814B7C-29A3-4F2C-B09B-E209E7D2E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6" y="2850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5" name="Rectangle 154">
                <a:extLst>
                  <a:ext uri="{FF2B5EF4-FFF2-40B4-BE49-F238E27FC236}">
                    <a16:creationId xmlns:a16="http://schemas.microsoft.com/office/drawing/2014/main" id="{7DB8748E-4E6E-421A-A644-57A3D65A0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958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9" name="Rectangle 158">
                <a:extLst>
                  <a:ext uri="{FF2B5EF4-FFF2-40B4-BE49-F238E27FC236}">
                    <a16:creationId xmlns:a16="http://schemas.microsoft.com/office/drawing/2014/main" id="{686BAC0E-B372-4E9F-A5BD-6AE0A5CBB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5" y="295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1" name="Rectangle 160">
                <a:extLst>
                  <a:ext uri="{FF2B5EF4-FFF2-40B4-BE49-F238E27FC236}">
                    <a16:creationId xmlns:a16="http://schemas.microsoft.com/office/drawing/2014/main" id="{DF9FF433-F86A-40C9-A0B2-B180C424F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295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2" name="Rectangle 161">
                <a:extLst>
                  <a:ext uri="{FF2B5EF4-FFF2-40B4-BE49-F238E27FC236}">
                    <a16:creationId xmlns:a16="http://schemas.microsoft.com/office/drawing/2014/main" id="{2269886C-86A6-4041-A13D-F2D13074C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7" y="295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4" name="Rectangle 163">
                <a:extLst>
                  <a:ext uri="{FF2B5EF4-FFF2-40B4-BE49-F238E27FC236}">
                    <a16:creationId xmlns:a16="http://schemas.microsoft.com/office/drawing/2014/main" id="{02FCDCE9-92D2-4145-816F-34A0DFE6B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3061"/>
                <a:ext cx="6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6" name="Rectangle 165">
                <a:extLst>
                  <a:ext uri="{FF2B5EF4-FFF2-40B4-BE49-F238E27FC236}">
                    <a16:creationId xmlns:a16="http://schemas.microsoft.com/office/drawing/2014/main" id="{87500F0F-57CF-47E9-A6C6-BE70DF912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7" y="3057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8" name="Rectangle 167">
                <a:extLst>
                  <a:ext uri="{FF2B5EF4-FFF2-40B4-BE49-F238E27FC236}">
                    <a16:creationId xmlns:a16="http://schemas.microsoft.com/office/drawing/2014/main" id="{38F1E21B-2CFA-4898-8DAC-34931DCBC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3" y="3057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0" name="Rectangle 169">
                <a:extLst>
                  <a:ext uri="{FF2B5EF4-FFF2-40B4-BE49-F238E27FC236}">
                    <a16:creationId xmlns:a16="http://schemas.microsoft.com/office/drawing/2014/main" id="{2939899E-9BA3-47BA-84AB-A9388643F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1" y="3057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1" name="Rectangle 170">
                <a:extLst>
                  <a:ext uri="{FF2B5EF4-FFF2-40B4-BE49-F238E27FC236}">
                    <a16:creationId xmlns:a16="http://schemas.microsoft.com/office/drawing/2014/main" id="{26046182-5D3D-4243-9D77-F9F13E3AB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3161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0" name="Rectangle 189">
                <a:extLst>
                  <a:ext uri="{FF2B5EF4-FFF2-40B4-BE49-F238E27FC236}">
                    <a16:creationId xmlns:a16="http://schemas.microsoft.com/office/drawing/2014/main" id="{6459EF4F-1EC4-4001-BAFD-5393CA9EF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5" y="2746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" name="Rectangle 197">
                <a:extLst>
                  <a:ext uri="{FF2B5EF4-FFF2-40B4-BE49-F238E27FC236}">
                    <a16:creationId xmlns:a16="http://schemas.microsoft.com/office/drawing/2014/main" id="{067F8988-BCAD-4024-ADD2-63E4E93D2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8" y="2850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" name="Rectangle 203">
                <a:extLst>
                  <a:ext uri="{FF2B5EF4-FFF2-40B4-BE49-F238E27FC236}">
                    <a16:creationId xmlns:a16="http://schemas.microsoft.com/office/drawing/2014/main" id="{C5FD2220-6B7C-4D75-A61A-D24934F8E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" y="2954"/>
                <a:ext cx="6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9" name="Rectangle 94">
                <a:extLst>
                  <a:ext uri="{FF2B5EF4-FFF2-40B4-BE49-F238E27FC236}">
                    <a16:creationId xmlns:a16="http://schemas.microsoft.com/office/drawing/2014/main" id="{362CA9A0-7724-4F36-A5F2-DD72788A43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" y="2497"/>
                <a:ext cx="1148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r>
                  <a:rPr kumimoji="0" lang="en-US" altLang="en-US" sz="1100" b="1" i="0" u="none" strike="noStrike" cap="none" normalizeH="0" baseline="3000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rd</a:t>
                </a: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RE Generator ( 500 MW)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ATS : </a:t>
                </a:r>
                <a:r>
                  <a:rPr lang="en-US" altLang="en-US" sz="11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ICT + Bays</a:t>
                </a:r>
              </a:p>
              <a:p>
                <a:pPr marL="171450" marR="0" lvl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1 : 0.5 Cr.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2 : 50 Cr.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3 : NA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Approx</a:t>
                </a: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BG : </a:t>
                </a:r>
                <a:r>
                  <a:rPr lang="en-US" altLang="en-US" sz="11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Calibri" panose="020F0502020204030204" pitchFamily="34" charset="0"/>
                  </a:rPr>
                  <a:t>10 lakh / MW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</a:endParaRPr>
              </a:p>
            </p:txBody>
          </p:sp>
          <p:sp>
            <p:nvSpPr>
              <p:cNvPr id="330" name="Rectangle 94">
                <a:extLst>
                  <a:ext uri="{FF2B5EF4-FFF2-40B4-BE49-F238E27FC236}">
                    <a16:creationId xmlns:a16="http://schemas.microsoft.com/office/drawing/2014/main" id="{6AD04FA4-1404-4393-AC57-1A029AF08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2470"/>
                <a:ext cx="1419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r>
                  <a:rPr kumimoji="0" lang="en-US" altLang="en-US" sz="1100" b="1" i="0" u="none" strike="noStrike" cap="none" normalizeH="0" baseline="3000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th</a:t>
                </a: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RE Generator ( 200 MW)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ATS : </a:t>
                </a:r>
                <a:r>
                  <a:rPr lang="en-US" altLang="en-US" sz="11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System beyond </a:t>
                </a:r>
                <a:r>
                  <a:rPr lang="en-US" altLang="en-US" sz="1100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Kopal</a:t>
                </a:r>
                <a:r>
                  <a:rPr lang="en-US" altLang="en-US" sz="11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+ Bays</a:t>
                </a:r>
              </a:p>
              <a:p>
                <a:pPr marL="171450" marR="0" lvl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1 : 0.5 Cr.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2 : 2200 Cr.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3 : NA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Approx</a:t>
                </a: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BG : </a:t>
                </a:r>
                <a:r>
                  <a:rPr lang="en-US" altLang="en-US" sz="11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Calibri" panose="020F0502020204030204" pitchFamily="34" charset="0"/>
                  </a:rPr>
                  <a:t>10 Cr / MW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</a:endParaRPr>
              </a:p>
            </p:txBody>
          </p:sp>
          <p:sp>
            <p:nvSpPr>
              <p:cNvPr id="331" name="Rectangle 94">
                <a:extLst>
                  <a:ext uri="{FF2B5EF4-FFF2-40B4-BE49-F238E27FC236}">
                    <a16:creationId xmlns:a16="http://schemas.microsoft.com/office/drawing/2014/main" id="{70C916EE-BBB9-461F-B831-F24F49EEC1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2479"/>
                <a:ext cx="1365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US" altLang="en-US" sz="1100" b="1" baseline="30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st</a:t>
                </a: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</a:t>
                </a: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 Generator (50 MW)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ATS : </a:t>
                </a:r>
                <a:r>
                  <a:rPr lang="en-US" altLang="en-US" sz="11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PS + </a:t>
                </a:r>
                <a:r>
                  <a:rPr lang="en-US" altLang="en-US" sz="1100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Koppal-N’dra</a:t>
                </a:r>
                <a:r>
                  <a:rPr lang="en-US" altLang="en-US" sz="11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line + Bays</a:t>
                </a:r>
              </a:p>
              <a:p>
                <a:pPr marL="171450" marR="0" lvl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1 : 0.5 Cr.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2 : 200 Cr.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Conn BG 3 : NA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dirty="0" err="1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Approx</a:t>
                </a:r>
                <a:r>
                  <a:rPr lang="en-US" altLang="en-US" sz="11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BG : </a:t>
                </a:r>
                <a:r>
                  <a:rPr lang="en-US" altLang="en-US" sz="11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Calibri" panose="020F0502020204030204" pitchFamily="34" charset="0"/>
                  </a:rPr>
                  <a:t>4 Cr / MW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Rectangle 206">
              <a:extLst>
                <a:ext uri="{FF2B5EF4-FFF2-40B4-BE49-F238E27FC236}">
                  <a16:creationId xmlns:a16="http://schemas.microsoft.com/office/drawing/2014/main" id="{7437E919-5ABB-4B53-9AA8-E7A83B5A6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" y="2954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207">
              <a:extLst>
                <a:ext uri="{FF2B5EF4-FFF2-40B4-BE49-F238E27FC236}">
                  <a16:creationId xmlns:a16="http://schemas.microsoft.com/office/drawing/2014/main" id="{968F7208-604C-4C5B-B49E-10C53EF2E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" y="2954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209">
              <a:extLst>
                <a:ext uri="{FF2B5EF4-FFF2-40B4-BE49-F238E27FC236}">
                  <a16:creationId xmlns:a16="http://schemas.microsoft.com/office/drawing/2014/main" id="{9F7D0F11-515F-4A56-9577-19D513F18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" y="3061"/>
              <a:ext cx="6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11">
              <a:extLst>
                <a:ext uri="{FF2B5EF4-FFF2-40B4-BE49-F238E27FC236}">
                  <a16:creationId xmlns:a16="http://schemas.microsoft.com/office/drawing/2014/main" id="{00E7BAAA-713B-4B49-8990-91DE5FD95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4" y="3057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13">
              <a:extLst>
                <a:ext uri="{FF2B5EF4-FFF2-40B4-BE49-F238E27FC236}">
                  <a16:creationId xmlns:a16="http://schemas.microsoft.com/office/drawing/2014/main" id="{00459415-1414-41FE-A4EB-067A4CAEC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" y="3057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4">
              <a:extLst>
                <a:ext uri="{FF2B5EF4-FFF2-40B4-BE49-F238E27FC236}">
                  <a16:creationId xmlns:a16="http://schemas.microsoft.com/office/drawing/2014/main" id="{9EF96EB8-77BD-4C08-AD5D-9CCB1B620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" y="3161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5">
              <a:extLst>
                <a:ext uri="{FF2B5EF4-FFF2-40B4-BE49-F238E27FC236}">
                  <a16:creationId xmlns:a16="http://schemas.microsoft.com/office/drawing/2014/main" id="{8282BEAB-06BB-4082-ACCF-708CDCB2C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1" y="3264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6">
              <a:extLst>
                <a:ext uri="{FF2B5EF4-FFF2-40B4-BE49-F238E27FC236}">
                  <a16:creationId xmlns:a16="http://schemas.microsoft.com/office/drawing/2014/main" id="{E0034AFA-9340-4847-A8A3-4BFC7F749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" y="3367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Oval 217">
              <a:extLst>
                <a:ext uri="{FF2B5EF4-FFF2-40B4-BE49-F238E27FC236}">
                  <a16:creationId xmlns:a16="http://schemas.microsoft.com/office/drawing/2014/main" id="{81D4964C-FDEE-4FB6-A50D-A795B638E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2015"/>
              <a:ext cx="296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218">
              <a:extLst>
                <a:ext uri="{FF2B5EF4-FFF2-40B4-BE49-F238E27FC236}">
                  <a16:creationId xmlns:a16="http://schemas.microsoft.com/office/drawing/2014/main" id="{E065EC76-CAAD-4672-8D21-4C02FD3F4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2015"/>
              <a:ext cx="296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19">
              <a:extLst>
                <a:ext uri="{FF2B5EF4-FFF2-40B4-BE49-F238E27FC236}">
                  <a16:creationId xmlns:a16="http://schemas.microsoft.com/office/drawing/2014/main" id="{CAD01F6E-CD7B-4285-B78C-4C6707250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2078"/>
              <a:ext cx="12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20">
              <a:extLst>
                <a:ext uri="{FF2B5EF4-FFF2-40B4-BE49-F238E27FC236}">
                  <a16:creationId xmlns:a16="http://schemas.microsoft.com/office/drawing/2014/main" id="{D2066D12-1AFA-4C53-A802-9B5E9D669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" y="2078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1">
              <a:extLst>
                <a:ext uri="{FF2B5EF4-FFF2-40B4-BE49-F238E27FC236}">
                  <a16:creationId xmlns:a16="http://schemas.microsoft.com/office/drawing/2014/main" id="{68D43A73-C3E9-4920-8BAC-66F225E1B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880"/>
              <a:ext cx="509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2">
              <a:extLst>
                <a:ext uri="{FF2B5EF4-FFF2-40B4-BE49-F238E27FC236}">
                  <a16:creationId xmlns:a16="http://schemas.microsoft.com/office/drawing/2014/main" id="{592FD54F-92FC-431A-ADA7-6962AD05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880"/>
              <a:ext cx="509" cy="29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3">
              <a:extLst>
                <a:ext uri="{FF2B5EF4-FFF2-40B4-BE49-F238E27FC236}">
                  <a16:creationId xmlns:a16="http://schemas.microsoft.com/office/drawing/2014/main" id="{AEEC0AB3-1C79-446D-88A4-E996BCD0A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" y="912"/>
              <a:ext cx="40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Narendra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4">
              <a:extLst>
                <a:ext uri="{FF2B5EF4-FFF2-40B4-BE49-F238E27FC236}">
                  <a16:creationId xmlns:a16="http://schemas.microsoft.com/office/drawing/2014/main" id="{27368D6B-5BE1-41DB-B6CE-82027B61B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" y="1024"/>
              <a:ext cx="15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S/S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5">
              <a:extLst>
                <a:ext uri="{FF2B5EF4-FFF2-40B4-BE49-F238E27FC236}">
                  <a16:creationId xmlns:a16="http://schemas.microsoft.com/office/drawing/2014/main" id="{75DCCE9C-D386-48B5-87DA-682DB6F68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" y="1024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6">
              <a:extLst>
                <a:ext uri="{FF2B5EF4-FFF2-40B4-BE49-F238E27FC236}">
                  <a16:creationId xmlns:a16="http://schemas.microsoft.com/office/drawing/2014/main" id="{39E8B4A3-2FD6-447A-97C1-5A8C90A38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621"/>
              <a:ext cx="509" cy="214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27">
              <a:extLst>
                <a:ext uri="{FF2B5EF4-FFF2-40B4-BE49-F238E27FC236}">
                  <a16:creationId xmlns:a16="http://schemas.microsoft.com/office/drawing/2014/main" id="{FE609CAB-37A1-401D-9CE2-FD99B2EAF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621"/>
              <a:ext cx="509" cy="214"/>
            </a:xfrm>
            <a:prstGeom prst="rect">
              <a:avLst/>
            </a:prstGeom>
            <a:noFill/>
            <a:ln w="12700" cap="flat">
              <a:solidFill>
                <a:srgbClr val="507E3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8">
              <a:extLst>
                <a:ext uri="{FF2B5EF4-FFF2-40B4-BE49-F238E27FC236}">
                  <a16:creationId xmlns:a16="http://schemas.microsoft.com/office/drawing/2014/main" id="{00314051-ECE5-468E-B83D-D864D0C3C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653"/>
              <a:ext cx="3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Koppal PS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9">
              <a:extLst>
                <a:ext uri="{FF2B5EF4-FFF2-40B4-BE49-F238E27FC236}">
                  <a16:creationId xmlns:a16="http://schemas.microsoft.com/office/drawing/2014/main" id="{94CA0A05-9CEE-4B6D-B70C-DC92EC31B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3" y="1653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Line 230">
              <a:extLst>
                <a:ext uri="{FF2B5EF4-FFF2-40B4-BE49-F238E27FC236}">
                  <a16:creationId xmlns:a16="http://schemas.microsoft.com/office/drawing/2014/main" id="{974E1440-646C-49A8-A8AD-E824C29F64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1176"/>
              <a:ext cx="0" cy="446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31">
              <a:extLst>
                <a:ext uri="{FF2B5EF4-FFF2-40B4-BE49-F238E27FC236}">
                  <a16:creationId xmlns:a16="http://schemas.microsoft.com/office/drawing/2014/main" id="{BFEFD785-4AAB-4D42-90E9-70E913EE3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6" y="1834"/>
              <a:ext cx="0" cy="179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232">
              <a:extLst>
                <a:ext uri="{FF2B5EF4-FFF2-40B4-BE49-F238E27FC236}">
                  <a16:creationId xmlns:a16="http://schemas.microsoft.com/office/drawing/2014/main" id="{766E072A-008F-4286-97C4-89617C5BA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" y="1998"/>
              <a:ext cx="295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233">
              <a:extLst>
                <a:ext uri="{FF2B5EF4-FFF2-40B4-BE49-F238E27FC236}">
                  <a16:creationId xmlns:a16="http://schemas.microsoft.com/office/drawing/2014/main" id="{57FE43FA-32E8-42AD-B5B9-EB0619C46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" y="1998"/>
              <a:ext cx="295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4">
              <a:extLst>
                <a:ext uri="{FF2B5EF4-FFF2-40B4-BE49-F238E27FC236}">
                  <a16:creationId xmlns:a16="http://schemas.microsoft.com/office/drawing/2014/main" id="{057CDC74-D052-4ED9-97A8-4FB566E38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" y="2060"/>
              <a:ext cx="12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5">
              <a:extLst>
                <a:ext uri="{FF2B5EF4-FFF2-40B4-BE49-F238E27FC236}">
                  <a16:creationId xmlns:a16="http://schemas.microsoft.com/office/drawing/2014/main" id="{F4FDE3D2-F6BC-4E37-BBBE-3DC881073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2060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6">
              <a:extLst>
                <a:ext uri="{FF2B5EF4-FFF2-40B4-BE49-F238E27FC236}">
                  <a16:creationId xmlns:a16="http://schemas.microsoft.com/office/drawing/2014/main" id="{225A0C3B-5961-4399-A812-1C5D04299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892"/>
              <a:ext cx="509" cy="2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37">
              <a:extLst>
                <a:ext uri="{FF2B5EF4-FFF2-40B4-BE49-F238E27FC236}">
                  <a16:creationId xmlns:a16="http://schemas.microsoft.com/office/drawing/2014/main" id="{C547865B-94B6-46B8-A430-1A760C500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892"/>
              <a:ext cx="509" cy="296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38">
              <a:extLst>
                <a:ext uri="{FF2B5EF4-FFF2-40B4-BE49-F238E27FC236}">
                  <a16:creationId xmlns:a16="http://schemas.microsoft.com/office/drawing/2014/main" id="{CC777BC4-2D19-480A-B222-A472BC73A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2" y="924"/>
              <a:ext cx="40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Narendra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39">
              <a:extLst>
                <a:ext uri="{FF2B5EF4-FFF2-40B4-BE49-F238E27FC236}">
                  <a16:creationId xmlns:a16="http://schemas.microsoft.com/office/drawing/2014/main" id="{C2B45F57-3203-4BC2-AE9C-2BD7C4B2B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0" y="1036"/>
              <a:ext cx="15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S/S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240">
              <a:extLst>
                <a:ext uri="{FF2B5EF4-FFF2-40B4-BE49-F238E27FC236}">
                  <a16:creationId xmlns:a16="http://schemas.microsoft.com/office/drawing/2014/main" id="{A74F7B50-55B2-4D4F-9AD5-B1311ABEA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1" y="1036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241">
              <a:extLst>
                <a:ext uri="{FF2B5EF4-FFF2-40B4-BE49-F238E27FC236}">
                  <a16:creationId xmlns:a16="http://schemas.microsoft.com/office/drawing/2014/main" id="{7275C7FB-3FE5-4EFF-BFA8-E698D16F6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1633"/>
              <a:ext cx="509" cy="214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42">
              <a:extLst>
                <a:ext uri="{FF2B5EF4-FFF2-40B4-BE49-F238E27FC236}">
                  <a16:creationId xmlns:a16="http://schemas.microsoft.com/office/drawing/2014/main" id="{BE990DAA-08FE-4620-B03A-761338DE2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1633"/>
              <a:ext cx="509" cy="214"/>
            </a:xfrm>
            <a:prstGeom prst="rect">
              <a:avLst/>
            </a:prstGeom>
            <a:noFill/>
            <a:ln w="12700" cap="flat">
              <a:solidFill>
                <a:srgbClr val="507E3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43">
              <a:extLst>
                <a:ext uri="{FF2B5EF4-FFF2-40B4-BE49-F238E27FC236}">
                  <a16:creationId xmlns:a16="http://schemas.microsoft.com/office/drawing/2014/main" id="{D286C5D9-85F2-4CEF-8FFF-61BD05349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5" y="1665"/>
              <a:ext cx="3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Koppal PS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244">
              <a:extLst>
                <a:ext uri="{FF2B5EF4-FFF2-40B4-BE49-F238E27FC236}">
                  <a16:creationId xmlns:a16="http://schemas.microsoft.com/office/drawing/2014/main" id="{4185B5A2-875D-410A-9F9B-7E8FD1079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5" y="1665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245">
              <a:extLst>
                <a:ext uri="{FF2B5EF4-FFF2-40B4-BE49-F238E27FC236}">
                  <a16:creationId xmlns:a16="http://schemas.microsoft.com/office/drawing/2014/main" id="{9D586992-DD5E-4133-BEDA-965521C7D0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8" y="1188"/>
              <a:ext cx="0" cy="446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246">
              <a:extLst>
                <a:ext uri="{FF2B5EF4-FFF2-40B4-BE49-F238E27FC236}">
                  <a16:creationId xmlns:a16="http://schemas.microsoft.com/office/drawing/2014/main" id="{852E6382-9619-43CB-BD7F-841069D9C7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7" y="1846"/>
              <a:ext cx="69" cy="156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247">
              <a:extLst>
                <a:ext uri="{FF2B5EF4-FFF2-40B4-BE49-F238E27FC236}">
                  <a16:creationId xmlns:a16="http://schemas.microsoft.com/office/drawing/2014/main" id="{2E23CDBB-6005-44AA-A241-A7ED93B8C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6" y="2013"/>
              <a:ext cx="324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248">
              <a:extLst>
                <a:ext uri="{FF2B5EF4-FFF2-40B4-BE49-F238E27FC236}">
                  <a16:creationId xmlns:a16="http://schemas.microsoft.com/office/drawing/2014/main" id="{B6B558D0-DE66-498A-A3D3-78787F4C1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6" y="2013"/>
              <a:ext cx="324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49">
              <a:extLst>
                <a:ext uri="{FF2B5EF4-FFF2-40B4-BE49-F238E27FC236}">
                  <a16:creationId xmlns:a16="http://schemas.microsoft.com/office/drawing/2014/main" id="{51A22E89-F06F-463E-9F1B-09FA7773A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9" y="2076"/>
              <a:ext cx="8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250">
              <a:extLst>
                <a:ext uri="{FF2B5EF4-FFF2-40B4-BE49-F238E27FC236}">
                  <a16:creationId xmlns:a16="http://schemas.microsoft.com/office/drawing/2014/main" id="{C7251411-2FA5-4C2C-9031-ECD850C3D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076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251">
              <a:extLst>
                <a:ext uri="{FF2B5EF4-FFF2-40B4-BE49-F238E27FC236}">
                  <a16:creationId xmlns:a16="http://schemas.microsoft.com/office/drawing/2014/main" id="{1B13E78A-C601-402D-B70E-A837F5AE5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8" y="2076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Line 252">
              <a:extLst>
                <a:ext uri="{FF2B5EF4-FFF2-40B4-BE49-F238E27FC236}">
                  <a16:creationId xmlns:a16="http://schemas.microsoft.com/office/drawing/2014/main" id="{B7265E2D-84AE-4DE9-BDD1-10220FAD0E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6" y="1839"/>
              <a:ext cx="110" cy="180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253">
              <a:extLst>
                <a:ext uri="{FF2B5EF4-FFF2-40B4-BE49-F238E27FC236}">
                  <a16:creationId xmlns:a16="http://schemas.microsoft.com/office/drawing/2014/main" id="{881ACFC9-258C-4BE9-81DF-BA644879D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009"/>
              <a:ext cx="296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254">
              <a:extLst>
                <a:ext uri="{FF2B5EF4-FFF2-40B4-BE49-F238E27FC236}">
                  <a16:creationId xmlns:a16="http://schemas.microsoft.com/office/drawing/2014/main" id="{A91786F2-3D99-4BB8-B73C-CCA9EAF5C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009"/>
              <a:ext cx="296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255">
              <a:extLst>
                <a:ext uri="{FF2B5EF4-FFF2-40B4-BE49-F238E27FC236}">
                  <a16:creationId xmlns:a16="http://schemas.microsoft.com/office/drawing/2014/main" id="{D2F04C68-56BA-416E-A614-FBF9DC0E0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2072"/>
              <a:ext cx="12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56">
              <a:extLst>
                <a:ext uri="{FF2B5EF4-FFF2-40B4-BE49-F238E27FC236}">
                  <a16:creationId xmlns:a16="http://schemas.microsoft.com/office/drawing/2014/main" id="{E857BDF2-31EE-4967-B3BD-3FBD73914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2072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257">
              <a:extLst>
                <a:ext uri="{FF2B5EF4-FFF2-40B4-BE49-F238E27FC236}">
                  <a16:creationId xmlns:a16="http://schemas.microsoft.com/office/drawing/2014/main" id="{4A018362-DF24-440E-9714-23060E35B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" y="888"/>
              <a:ext cx="510" cy="2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58">
              <a:extLst>
                <a:ext uri="{FF2B5EF4-FFF2-40B4-BE49-F238E27FC236}">
                  <a16:creationId xmlns:a16="http://schemas.microsoft.com/office/drawing/2014/main" id="{8E348533-0003-4CD7-92BC-A68C91569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" y="888"/>
              <a:ext cx="510" cy="295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59">
              <a:extLst>
                <a:ext uri="{FF2B5EF4-FFF2-40B4-BE49-F238E27FC236}">
                  <a16:creationId xmlns:a16="http://schemas.microsoft.com/office/drawing/2014/main" id="{00A3B11E-9AB0-449D-B35D-7109A61F9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" y="919"/>
              <a:ext cx="40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Narendra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60">
              <a:extLst>
                <a:ext uri="{FF2B5EF4-FFF2-40B4-BE49-F238E27FC236}">
                  <a16:creationId xmlns:a16="http://schemas.microsoft.com/office/drawing/2014/main" id="{C0BB2C64-9DB5-416C-8BDB-4D014E6B9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1031"/>
              <a:ext cx="15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S/S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61">
              <a:extLst>
                <a:ext uri="{FF2B5EF4-FFF2-40B4-BE49-F238E27FC236}">
                  <a16:creationId xmlns:a16="http://schemas.microsoft.com/office/drawing/2014/main" id="{23867131-6C08-4888-A56C-B2588A3BD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1031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62">
              <a:extLst>
                <a:ext uri="{FF2B5EF4-FFF2-40B4-BE49-F238E27FC236}">
                  <a16:creationId xmlns:a16="http://schemas.microsoft.com/office/drawing/2014/main" id="{E4D9D182-06ED-4D66-A859-E575769F0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" y="1623"/>
              <a:ext cx="510" cy="214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263">
              <a:extLst>
                <a:ext uri="{FF2B5EF4-FFF2-40B4-BE49-F238E27FC236}">
                  <a16:creationId xmlns:a16="http://schemas.microsoft.com/office/drawing/2014/main" id="{864F504D-56FF-4239-97D1-62C2A66DC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" y="1623"/>
              <a:ext cx="510" cy="214"/>
            </a:xfrm>
            <a:prstGeom prst="rect">
              <a:avLst/>
            </a:prstGeom>
            <a:noFill/>
            <a:ln w="12700" cap="flat">
              <a:solidFill>
                <a:srgbClr val="507E3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264">
              <a:extLst>
                <a:ext uri="{FF2B5EF4-FFF2-40B4-BE49-F238E27FC236}">
                  <a16:creationId xmlns:a16="http://schemas.microsoft.com/office/drawing/2014/main" id="{43D98212-3576-44EE-BCC1-71A914565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5" y="1654"/>
              <a:ext cx="3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Koppal PS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65">
              <a:extLst>
                <a:ext uri="{FF2B5EF4-FFF2-40B4-BE49-F238E27FC236}">
                  <a16:creationId xmlns:a16="http://schemas.microsoft.com/office/drawing/2014/main" id="{19CDDCCB-DC95-4EE6-A75F-C9BAD3395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1654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266">
              <a:extLst>
                <a:ext uri="{FF2B5EF4-FFF2-40B4-BE49-F238E27FC236}">
                  <a16:creationId xmlns:a16="http://schemas.microsoft.com/office/drawing/2014/main" id="{87025A4C-C372-41C5-94AF-8166CE14B8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1185"/>
              <a:ext cx="0" cy="446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267">
              <a:extLst>
                <a:ext uri="{FF2B5EF4-FFF2-40B4-BE49-F238E27FC236}">
                  <a16:creationId xmlns:a16="http://schemas.microsoft.com/office/drawing/2014/main" id="{1F1EE179-F738-4E65-9DFF-1B96F422D4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8" y="1839"/>
              <a:ext cx="156" cy="180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268">
              <a:extLst>
                <a:ext uri="{FF2B5EF4-FFF2-40B4-BE49-F238E27FC236}">
                  <a16:creationId xmlns:a16="http://schemas.microsoft.com/office/drawing/2014/main" id="{AB7BD175-95D7-499D-AA89-99186AC48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3" y="2030"/>
              <a:ext cx="324" cy="197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269">
              <a:extLst>
                <a:ext uri="{FF2B5EF4-FFF2-40B4-BE49-F238E27FC236}">
                  <a16:creationId xmlns:a16="http://schemas.microsoft.com/office/drawing/2014/main" id="{39CC25BE-18D0-4911-97C9-E5B33FE23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3" y="2030"/>
              <a:ext cx="324" cy="197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270">
              <a:extLst>
                <a:ext uri="{FF2B5EF4-FFF2-40B4-BE49-F238E27FC236}">
                  <a16:creationId xmlns:a16="http://schemas.microsoft.com/office/drawing/2014/main" id="{58E57D0B-D715-478F-BDB1-3078E78A2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" y="2091"/>
              <a:ext cx="8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271">
              <a:extLst>
                <a:ext uri="{FF2B5EF4-FFF2-40B4-BE49-F238E27FC236}">
                  <a16:creationId xmlns:a16="http://schemas.microsoft.com/office/drawing/2014/main" id="{CDFFE806-85F5-4B0B-848E-C6C80BD09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091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272">
              <a:extLst>
                <a:ext uri="{FF2B5EF4-FFF2-40B4-BE49-F238E27FC236}">
                  <a16:creationId xmlns:a16="http://schemas.microsoft.com/office/drawing/2014/main" id="{EB296333-DFA3-474D-9FA2-00D3FFDEC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2091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Line 273">
              <a:extLst>
                <a:ext uri="{FF2B5EF4-FFF2-40B4-BE49-F238E27FC236}">
                  <a16:creationId xmlns:a16="http://schemas.microsoft.com/office/drawing/2014/main" id="{513342EF-EE42-4529-98D8-B451E2A18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0" y="1839"/>
              <a:ext cx="0" cy="185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274">
              <a:extLst>
                <a:ext uri="{FF2B5EF4-FFF2-40B4-BE49-F238E27FC236}">
                  <a16:creationId xmlns:a16="http://schemas.microsoft.com/office/drawing/2014/main" id="{D76811A5-2961-4BBD-92FA-53C6F904B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2027"/>
              <a:ext cx="324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275">
              <a:extLst>
                <a:ext uri="{FF2B5EF4-FFF2-40B4-BE49-F238E27FC236}">
                  <a16:creationId xmlns:a16="http://schemas.microsoft.com/office/drawing/2014/main" id="{CD347E5C-98BB-4AEA-88D3-FE5AD5FEB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1" y="2027"/>
              <a:ext cx="324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276">
              <a:extLst>
                <a:ext uri="{FF2B5EF4-FFF2-40B4-BE49-F238E27FC236}">
                  <a16:creationId xmlns:a16="http://schemas.microsoft.com/office/drawing/2014/main" id="{84868A64-11EF-4CC6-AADE-394167D47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" y="2090"/>
              <a:ext cx="8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277">
              <a:extLst>
                <a:ext uri="{FF2B5EF4-FFF2-40B4-BE49-F238E27FC236}">
                  <a16:creationId xmlns:a16="http://schemas.microsoft.com/office/drawing/2014/main" id="{19EE8BE1-345D-4A51-A47B-4111A61EB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8" y="2090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278">
              <a:extLst>
                <a:ext uri="{FF2B5EF4-FFF2-40B4-BE49-F238E27FC236}">
                  <a16:creationId xmlns:a16="http://schemas.microsoft.com/office/drawing/2014/main" id="{E75292C9-9722-44AB-9D35-275E822EB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" y="2090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Oval 279">
              <a:extLst>
                <a:ext uri="{FF2B5EF4-FFF2-40B4-BE49-F238E27FC236}">
                  <a16:creationId xmlns:a16="http://schemas.microsoft.com/office/drawing/2014/main" id="{3C3A9A2D-7460-4858-9E59-05137729E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2015"/>
              <a:ext cx="295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280">
              <a:extLst>
                <a:ext uri="{FF2B5EF4-FFF2-40B4-BE49-F238E27FC236}">
                  <a16:creationId xmlns:a16="http://schemas.microsoft.com/office/drawing/2014/main" id="{1CFE507B-0FCF-4970-9300-87BE5EC31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2015"/>
              <a:ext cx="295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281">
              <a:extLst>
                <a:ext uri="{FF2B5EF4-FFF2-40B4-BE49-F238E27FC236}">
                  <a16:creationId xmlns:a16="http://schemas.microsoft.com/office/drawing/2014/main" id="{F8559356-980B-4253-AB20-EFCB60925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8" y="2078"/>
              <a:ext cx="12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282">
              <a:extLst>
                <a:ext uri="{FF2B5EF4-FFF2-40B4-BE49-F238E27FC236}">
                  <a16:creationId xmlns:a16="http://schemas.microsoft.com/office/drawing/2014/main" id="{BB588DAF-F960-4B65-891D-549D1CF6E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7" y="2078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283">
              <a:extLst>
                <a:ext uri="{FF2B5EF4-FFF2-40B4-BE49-F238E27FC236}">
                  <a16:creationId xmlns:a16="http://schemas.microsoft.com/office/drawing/2014/main" id="{1B025458-3B59-484A-84DF-EFEA4D9BE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" y="886"/>
              <a:ext cx="509" cy="2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284">
              <a:extLst>
                <a:ext uri="{FF2B5EF4-FFF2-40B4-BE49-F238E27FC236}">
                  <a16:creationId xmlns:a16="http://schemas.microsoft.com/office/drawing/2014/main" id="{76E84D46-8155-43BE-B8AC-39F694359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" y="886"/>
              <a:ext cx="509" cy="295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285">
              <a:extLst>
                <a:ext uri="{FF2B5EF4-FFF2-40B4-BE49-F238E27FC236}">
                  <a16:creationId xmlns:a16="http://schemas.microsoft.com/office/drawing/2014/main" id="{368C8143-618C-40AF-BD51-B3D7ED0B7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" y="917"/>
              <a:ext cx="40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Narendra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286">
              <a:extLst>
                <a:ext uri="{FF2B5EF4-FFF2-40B4-BE49-F238E27FC236}">
                  <a16:creationId xmlns:a16="http://schemas.microsoft.com/office/drawing/2014/main" id="{33617D5B-6CBE-432A-9267-7E5CF0BDD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1" y="1029"/>
              <a:ext cx="15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S/S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287">
              <a:extLst>
                <a:ext uri="{FF2B5EF4-FFF2-40B4-BE49-F238E27FC236}">
                  <a16:creationId xmlns:a16="http://schemas.microsoft.com/office/drawing/2014/main" id="{ACD245E1-3D96-4E00-841A-60EBEE086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" y="1029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288">
              <a:extLst>
                <a:ext uri="{FF2B5EF4-FFF2-40B4-BE49-F238E27FC236}">
                  <a16:creationId xmlns:a16="http://schemas.microsoft.com/office/drawing/2014/main" id="{BB2F0403-2ABC-412D-A788-094D48E36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" y="1627"/>
              <a:ext cx="509" cy="214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289">
              <a:extLst>
                <a:ext uri="{FF2B5EF4-FFF2-40B4-BE49-F238E27FC236}">
                  <a16:creationId xmlns:a16="http://schemas.microsoft.com/office/drawing/2014/main" id="{7550DB05-0AED-4342-8E95-67FEBBBD8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" y="1627"/>
              <a:ext cx="509" cy="214"/>
            </a:xfrm>
            <a:prstGeom prst="rect">
              <a:avLst/>
            </a:prstGeom>
            <a:noFill/>
            <a:ln w="12700" cap="flat">
              <a:solidFill>
                <a:srgbClr val="507E3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290">
              <a:extLst>
                <a:ext uri="{FF2B5EF4-FFF2-40B4-BE49-F238E27FC236}">
                  <a16:creationId xmlns:a16="http://schemas.microsoft.com/office/drawing/2014/main" id="{122614CE-55B3-4EC4-B555-11F7A4C37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" y="1658"/>
              <a:ext cx="3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Koppal PS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291">
              <a:extLst>
                <a:ext uri="{FF2B5EF4-FFF2-40B4-BE49-F238E27FC236}">
                  <a16:creationId xmlns:a16="http://schemas.microsoft.com/office/drawing/2014/main" id="{0364BC47-C1E6-46CE-8BAF-AE68FDA61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" y="1658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292">
              <a:extLst>
                <a:ext uri="{FF2B5EF4-FFF2-40B4-BE49-F238E27FC236}">
                  <a16:creationId xmlns:a16="http://schemas.microsoft.com/office/drawing/2014/main" id="{A51DD390-AF98-4352-B9E7-D97B0284E2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1" y="1191"/>
              <a:ext cx="0" cy="446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293">
              <a:extLst>
                <a:ext uri="{FF2B5EF4-FFF2-40B4-BE49-F238E27FC236}">
                  <a16:creationId xmlns:a16="http://schemas.microsoft.com/office/drawing/2014/main" id="{FC521F8C-F11D-4E13-94F7-3B1D9B81FB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9" y="1856"/>
              <a:ext cx="156" cy="179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294">
              <a:extLst>
                <a:ext uri="{FF2B5EF4-FFF2-40B4-BE49-F238E27FC236}">
                  <a16:creationId xmlns:a16="http://schemas.microsoft.com/office/drawing/2014/main" id="{C9FE4BAA-1961-4413-93BB-290D92008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5" y="2035"/>
              <a:ext cx="324" cy="197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Oval 295">
              <a:extLst>
                <a:ext uri="{FF2B5EF4-FFF2-40B4-BE49-F238E27FC236}">
                  <a16:creationId xmlns:a16="http://schemas.microsoft.com/office/drawing/2014/main" id="{A6F36E71-6D80-46E3-9FF6-B071B4527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5" y="2035"/>
              <a:ext cx="324" cy="197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296">
              <a:extLst>
                <a:ext uri="{FF2B5EF4-FFF2-40B4-BE49-F238E27FC236}">
                  <a16:creationId xmlns:a16="http://schemas.microsoft.com/office/drawing/2014/main" id="{56D2665C-81FA-4872-89DC-84896A8F5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7" y="2096"/>
              <a:ext cx="8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297">
              <a:extLst>
                <a:ext uri="{FF2B5EF4-FFF2-40B4-BE49-F238E27FC236}">
                  <a16:creationId xmlns:a16="http://schemas.microsoft.com/office/drawing/2014/main" id="{261A1DF2-B106-401B-A4AE-B5230BA89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1" y="2096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298">
              <a:extLst>
                <a:ext uri="{FF2B5EF4-FFF2-40B4-BE49-F238E27FC236}">
                  <a16:creationId xmlns:a16="http://schemas.microsoft.com/office/drawing/2014/main" id="{712DE26B-7F09-487C-AC44-F79C198AD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096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Line 299">
              <a:extLst>
                <a:ext uri="{FF2B5EF4-FFF2-40B4-BE49-F238E27FC236}">
                  <a16:creationId xmlns:a16="http://schemas.microsoft.com/office/drawing/2014/main" id="{ED82C6B3-8829-4B4F-BB2F-3999290DF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2" y="1845"/>
              <a:ext cx="0" cy="185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300">
              <a:extLst>
                <a:ext uri="{FF2B5EF4-FFF2-40B4-BE49-F238E27FC236}">
                  <a16:creationId xmlns:a16="http://schemas.microsoft.com/office/drawing/2014/main" id="{FEAF26C6-8D10-4549-99BC-79EE50A4D0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9" y="1850"/>
              <a:ext cx="185" cy="191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301">
              <a:extLst>
                <a:ext uri="{FF2B5EF4-FFF2-40B4-BE49-F238E27FC236}">
                  <a16:creationId xmlns:a16="http://schemas.microsoft.com/office/drawing/2014/main" id="{8CA485A0-9DD3-479C-B023-338415FD5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3" y="2033"/>
              <a:ext cx="295" cy="185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302">
              <a:extLst>
                <a:ext uri="{FF2B5EF4-FFF2-40B4-BE49-F238E27FC236}">
                  <a16:creationId xmlns:a16="http://schemas.microsoft.com/office/drawing/2014/main" id="{744F8415-FE35-43D1-8669-1FEF3F6DB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3" y="2033"/>
              <a:ext cx="295" cy="185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303">
              <a:extLst>
                <a:ext uri="{FF2B5EF4-FFF2-40B4-BE49-F238E27FC236}">
                  <a16:creationId xmlns:a16="http://schemas.microsoft.com/office/drawing/2014/main" id="{95E2C0CD-A04A-4095-B4EF-6B0024A96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2" y="2093"/>
              <a:ext cx="8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304">
              <a:extLst>
                <a:ext uri="{FF2B5EF4-FFF2-40B4-BE49-F238E27FC236}">
                  <a16:creationId xmlns:a16="http://schemas.microsoft.com/office/drawing/2014/main" id="{89168A27-51BC-4403-8AD5-14420ECDC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5" y="2093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305">
              <a:extLst>
                <a:ext uri="{FF2B5EF4-FFF2-40B4-BE49-F238E27FC236}">
                  <a16:creationId xmlns:a16="http://schemas.microsoft.com/office/drawing/2014/main" id="{9021A34D-37FB-4FB5-94F1-9040DA134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" y="2093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Oval 306">
              <a:extLst>
                <a:ext uri="{FF2B5EF4-FFF2-40B4-BE49-F238E27FC236}">
                  <a16:creationId xmlns:a16="http://schemas.microsoft.com/office/drawing/2014/main" id="{6EEC5EBA-8937-427A-93C4-5327E92D1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7" y="2002"/>
              <a:ext cx="291" cy="214"/>
            </a:xfrm>
            <a:prstGeom prst="ellipse">
              <a:avLst/>
            </a:prstGeom>
            <a:solidFill>
              <a:srgbClr val="92D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307">
              <a:extLst>
                <a:ext uri="{FF2B5EF4-FFF2-40B4-BE49-F238E27FC236}">
                  <a16:creationId xmlns:a16="http://schemas.microsoft.com/office/drawing/2014/main" id="{B9C59F03-C151-4F37-953E-F7A340866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7" y="2002"/>
              <a:ext cx="291" cy="214"/>
            </a:xfrm>
            <a:prstGeom prst="ellipse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308">
              <a:extLst>
                <a:ext uri="{FF2B5EF4-FFF2-40B4-BE49-F238E27FC236}">
                  <a16:creationId xmlns:a16="http://schemas.microsoft.com/office/drawing/2014/main" id="{D9D727A0-F71E-4EC9-8EB7-121656BDE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3" y="2065"/>
              <a:ext cx="8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309">
              <a:extLst>
                <a:ext uri="{FF2B5EF4-FFF2-40B4-BE49-F238E27FC236}">
                  <a16:creationId xmlns:a16="http://schemas.microsoft.com/office/drawing/2014/main" id="{0D2BA47E-A76A-4581-BE6C-2EF035557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7" y="2065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310">
              <a:extLst>
                <a:ext uri="{FF2B5EF4-FFF2-40B4-BE49-F238E27FC236}">
                  <a16:creationId xmlns:a16="http://schemas.microsoft.com/office/drawing/2014/main" id="{5F334F26-2F37-437A-A67A-5A5A483F0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2" y="2065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Line 311">
              <a:extLst>
                <a:ext uri="{FF2B5EF4-FFF2-40B4-BE49-F238E27FC236}">
                  <a16:creationId xmlns:a16="http://schemas.microsoft.com/office/drawing/2014/main" id="{26019DA8-70D6-4C3A-9EF4-571D705895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2" y="1837"/>
              <a:ext cx="422" cy="185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312">
              <a:extLst>
                <a:ext uri="{FF2B5EF4-FFF2-40B4-BE49-F238E27FC236}">
                  <a16:creationId xmlns:a16="http://schemas.microsoft.com/office/drawing/2014/main" id="{5BE1C984-E429-42FA-AFF1-D343F7271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1" y="1021"/>
              <a:ext cx="347" cy="86"/>
            </a:xfrm>
            <a:custGeom>
              <a:avLst/>
              <a:gdLst>
                <a:gd name="T0" fmla="*/ 0 w 347"/>
                <a:gd name="T1" fmla="*/ 22 h 86"/>
                <a:gd name="T2" fmla="*/ 304 w 347"/>
                <a:gd name="T3" fmla="*/ 22 h 86"/>
                <a:gd name="T4" fmla="*/ 304 w 347"/>
                <a:gd name="T5" fmla="*/ 0 h 86"/>
                <a:gd name="T6" fmla="*/ 347 w 347"/>
                <a:gd name="T7" fmla="*/ 43 h 86"/>
                <a:gd name="T8" fmla="*/ 304 w 347"/>
                <a:gd name="T9" fmla="*/ 86 h 86"/>
                <a:gd name="T10" fmla="*/ 304 w 347"/>
                <a:gd name="T11" fmla="*/ 65 h 86"/>
                <a:gd name="T12" fmla="*/ 0 w 347"/>
                <a:gd name="T13" fmla="*/ 65 h 86"/>
                <a:gd name="T14" fmla="*/ 22 w 347"/>
                <a:gd name="T15" fmla="*/ 43 h 86"/>
                <a:gd name="T16" fmla="*/ 0 w 347"/>
                <a:gd name="T17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7" h="86">
                  <a:moveTo>
                    <a:pt x="0" y="22"/>
                  </a:moveTo>
                  <a:lnTo>
                    <a:pt x="304" y="22"/>
                  </a:lnTo>
                  <a:lnTo>
                    <a:pt x="304" y="0"/>
                  </a:lnTo>
                  <a:lnTo>
                    <a:pt x="347" y="43"/>
                  </a:lnTo>
                  <a:lnTo>
                    <a:pt x="304" y="86"/>
                  </a:lnTo>
                  <a:lnTo>
                    <a:pt x="304" y="65"/>
                  </a:lnTo>
                  <a:lnTo>
                    <a:pt x="0" y="65"/>
                  </a:lnTo>
                  <a:lnTo>
                    <a:pt x="22" y="43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313">
              <a:extLst>
                <a:ext uri="{FF2B5EF4-FFF2-40B4-BE49-F238E27FC236}">
                  <a16:creationId xmlns:a16="http://schemas.microsoft.com/office/drawing/2014/main" id="{B196F248-AE36-4139-A8B8-901CF66D6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1" y="1021"/>
              <a:ext cx="347" cy="86"/>
            </a:xfrm>
            <a:custGeom>
              <a:avLst/>
              <a:gdLst>
                <a:gd name="T0" fmla="*/ 0 w 347"/>
                <a:gd name="T1" fmla="*/ 22 h 86"/>
                <a:gd name="T2" fmla="*/ 304 w 347"/>
                <a:gd name="T3" fmla="*/ 22 h 86"/>
                <a:gd name="T4" fmla="*/ 304 w 347"/>
                <a:gd name="T5" fmla="*/ 0 h 86"/>
                <a:gd name="T6" fmla="*/ 347 w 347"/>
                <a:gd name="T7" fmla="*/ 43 h 86"/>
                <a:gd name="T8" fmla="*/ 304 w 347"/>
                <a:gd name="T9" fmla="*/ 86 h 86"/>
                <a:gd name="T10" fmla="*/ 304 w 347"/>
                <a:gd name="T11" fmla="*/ 65 h 86"/>
                <a:gd name="T12" fmla="*/ 0 w 347"/>
                <a:gd name="T13" fmla="*/ 65 h 86"/>
                <a:gd name="T14" fmla="*/ 22 w 347"/>
                <a:gd name="T15" fmla="*/ 43 h 86"/>
                <a:gd name="T16" fmla="*/ 0 w 347"/>
                <a:gd name="T17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7" h="86">
                  <a:moveTo>
                    <a:pt x="0" y="22"/>
                  </a:moveTo>
                  <a:lnTo>
                    <a:pt x="304" y="22"/>
                  </a:lnTo>
                  <a:lnTo>
                    <a:pt x="304" y="0"/>
                  </a:lnTo>
                  <a:lnTo>
                    <a:pt x="347" y="43"/>
                  </a:lnTo>
                  <a:lnTo>
                    <a:pt x="304" y="86"/>
                  </a:lnTo>
                  <a:lnTo>
                    <a:pt x="304" y="65"/>
                  </a:lnTo>
                  <a:lnTo>
                    <a:pt x="0" y="65"/>
                  </a:lnTo>
                  <a:lnTo>
                    <a:pt x="22" y="43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14">
              <a:extLst>
                <a:ext uri="{FF2B5EF4-FFF2-40B4-BE49-F238E27FC236}">
                  <a16:creationId xmlns:a16="http://schemas.microsoft.com/office/drawing/2014/main" id="{1103C7DC-A345-4101-9749-8FBCA4804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9" y="922"/>
              <a:ext cx="417" cy="377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315">
              <a:extLst>
                <a:ext uri="{FF2B5EF4-FFF2-40B4-BE49-F238E27FC236}">
                  <a16:creationId xmlns:a16="http://schemas.microsoft.com/office/drawing/2014/main" id="{1754B7B8-55B5-4B88-BEAD-ADFB6BA3F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9" y="922"/>
              <a:ext cx="417" cy="377"/>
            </a:xfrm>
            <a:prstGeom prst="rect">
              <a:avLst/>
            </a:prstGeom>
            <a:noFill/>
            <a:ln w="12700" cap="flat">
              <a:solidFill>
                <a:srgbClr val="2F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316">
              <a:extLst>
                <a:ext uri="{FF2B5EF4-FFF2-40B4-BE49-F238E27FC236}">
                  <a16:creationId xmlns:a16="http://schemas.microsoft.com/office/drawing/2014/main" id="{27B742A3-E636-41B5-9A47-F8933F62D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3" y="954"/>
              <a:ext cx="32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System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317">
              <a:extLst>
                <a:ext uri="{FF2B5EF4-FFF2-40B4-BE49-F238E27FC236}">
                  <a16:creationId xmlns:a16="http://schemas.microsoft.com/office/drawing/2014/main" id="{921C3AC7-7C28-4E71-BAB0-D4A3DEB24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" y="1066"/>
              <a:ext cx="34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Aug. for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318">
              <a:extLst>
                <a:ext uri="{FF2B5EF4-FFF2-40B4-BE49-F238E27FC236}">
                  <a16:creationId xmlns:a16="http://schemas.microsoft.com/office/drawing/2014/main" id="{2E302FEB-91C9-4F87-A185-EC2E2D069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3" y="1178"/>
              <a:ext cx="1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319">
              <a:extLst>
                <a:ext uri="{FF2B5EF4-FFF2-40B4-BE49-F238E27FC236}">
                  <a16:creationId xmlns:a16="http://schemas.microsoft.com/office/drawing/2014/main" id="{5ED3913B-F64D-495D-83BE-09158E3C5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1" y="1178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323">
              <a:extLst>
                <a:ext uri="{FF2B5EF4-FFF2-40B4-BE49-F238E27FC236}">
                  <a16:creationId xmlns:a16="http://schemas.microsoft.com/office/drawing/2014/main" id="{13537794-5A66-463C-909C-760AAABA2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8" y="1687"/>
              <a:ext cx="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Line 324">
              <a:extLst>
                <a:ext uri="{FF2B5EF4-FFF2-40B4-BE49-F238E27FC236}">
                  <a16:creationId xmlns:a16="http://schemas.microsoft.com/office/drawing/2014/main" id="{159C648A-A88E-4438-9E40-E2048FAD6F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4" y="1818"/>
              <a:ext cx="110" cy="191"/>
            </a:xfrm>
            <a:prstGeom prst="line">
              <a:avLst/>
            </a:prstGeom>
            <a:noFill/>
            <a:ln w="36513" cap="flat">
              <a:solidFill>
                <a:srgbClr val="70AD4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Arrow: Right 1">
            <a:hlinkClick r:id="rId2" action="ppaction://hlinksldjump"/>
            <a:extLst>
              <a:ext uri="{FF2B5EF4-FFF2-40B4-BE49-F238E27FC236}">
                <a16:creationId xmlns:a16="http://schemas.microsoft.com/office/drawing/2014/main" id="{9329AD42-625D-46BD-A5AC-E2C0715FDB55}"/>
              </a:ext>
            </a:extLst>
          </p:cNvPr>
          <p:cNvSpPr/>
          <p:nvPr/>
        </p:nvSpPr>
        <p:spPr>
          <a:xfrm rot="10800000">
            <a:off x="7813675" y="5867400"/>
            <a:ext cx="468313" cy="26828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482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624C5A-10AF-4CD5-9122-F12C9F3BFA6C}"/>
              </a:ext>
            </a:extLst>
          </p:cNvPr>
          <p:cNvSpPr txBox="1"/>
          <p:nvPr/>
        </p:nvSpPr>
        <p:spPr>
          <a:xfrm>
            <a:off x="762000" y="1524000"/>
            <a:ext cx="8001000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Definition of Associated Transmission System (ATS)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Connectivity Bank Guarantees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Treatment of Connectivity Bank Guarantee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Alignment of Existing  LTA Agreements with new GNA Regulations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Other inputs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01E89-D5EB-4261-A09A-2B8C21CA21EE}"/>
              </a:ext>
            </a:extLst>
          </p:cNvPr>
          <p:cNvSpPr txBox="1"/>
          <p:nvPr/>
        </p:nvSpPr>
        <p:spPr>
          <a:xfrm>
            <a:off x="609600" y="381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Key Observations</a:t>
            </a:r>
          </a:p>
        </p:txBody>
      </p:sp>
    </p:spTree>
    <p:extLst>
      <p:ext uri="{BB962C8B-B14F-4D97-AF65-F5344CB8AC3E}">
        <p14:creationId xmlns:p14="http://schemas.microsoft.com/office/powerpoint/2010/main" val="123165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9AD8CB-6693-4812-89EF-706382BCF58A}"/>
              </a:ext>
            </a:extLst>
          </p:cNvPr>
          <p:cNvSpPr txBox="1"/>
          <p:nvPr/>
        </p:nvSpPr>
        <p:spPr>
          <a:xfrm>
            <a:off x="45812" y="914400"/>
            <a:ext cx="8821022" cy="1705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The Draft GNA regulation defines ATS as</a:t>
            </a:r>
          </a:p>
          <a:p>
            <a:pPr lvl="0">
              <a:lnSpc>
                <a:spcPct val="150000"/>
              </a:lnSpc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1313" algn="just">
              <a:lnSpc>
                <a:spcPct val="150000"/>
              </a:lnSpc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‘6.2. Any augmentation required, excluding terminal bay(s), </a:t>
            </a:r>
            <a:r>
              <a:rPr lang="en-US" sz="1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existing ISTS identified under Regulation 6.1 of these regulations, shall be considered as the Associated Transmission System (ATS) for the Applicant(s)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.’</a:t>
            </a:r>
          </a:p>
          <a:p>
            <a:pPr marL="341313" algn="just">
              <a:lnSpc>
                <a:spcPct val="150000"/>
              </a:lnSpc>
            </a:pPr>
            <a:endParaRPr lang="en-US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83D82-A57F-445C-B602-2B0BDBB053F7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1. Definition of Associated Transmission System (ATS):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8941B0-A074-47E3-8F1E-D854EEC77480}"/>
              </a:ext>
            </a:extLst>
          </p:cNvPr>
          <p:cNvSpPr txBox="1"/>
          <p:nvPr/>
        </p:nvSpPr>
        <p:spPr>
          <a:xfrm>
            <a:off x="45812" y="2514600"/>
            <a:ext cx="9052376" cy="3008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/>
              <a:t>Technical Difficulty </a:t>
            </a:r>
            <a:r>
              <a:rPr lang="en-US" sz="1600" dirty="0"/>
              <a:t>to segregate planned ISTS as </a:t>
            </a:r>
            <a:r>
              <a:rPr lang="en-US" sz="1600" b="1" dirty="0"/>
              <a:t>ATS</a:t>
            </a:r>
            <a:r>
              <a:rPr lang="en-US" sz="1600" dirty="0"/>
              <a:t> and </a:t>
            </a:r>
            <a:r>
              <a:rPr lang="en-US" sz="1600" b="1" dirty="0"/>
              <a:t>Common System </a:t>
            </a:r>
            <a:r>
              <a:rPr lang="en-US" sz="1600" dirty="0"/>
              <a:t>: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1600" b="1" dirty="0"/>
              <a:t>I</a:t>
            </a:r>
            <a:r>
              <a:rPr lang="en-US" sz="1600" b="1" dirty="0"/>
              <a:t>CTs </a:t>
            </a:r>
            <a:r>
              <a:rPr lang="en-US" sz="1600" dirty="0"/>
              <a:t>as immediate connectivity system : 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ICTs at a particular pooling station are </a:t>
            </a:r>
            <a:r>
              <a:rPr lang="en-US" sz="1600" b="1" dirty="0"/>
              <a:t>shared by all the generation projects </a:t>
            </a:r>
            <a:r>
              <a:rPr lang="en-US" sz="1600" dirty="0"/>
              <a:t>connected there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dirty="0"/>
              <a:t>Capacity of ICTs do not match </a:t>
            </a:r>
            <a:r>
              <a:rPr lang="en-US" sz="1600" dirty="0"/>
              <a:t>with that of individual generation project.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High capacity transmission system </a:t>
            </a:r>
            <a:r>
              <a:rPr lang="en-US" sz="1600" dirty="0"/>
              <a:t>planned from Generation switchyard</a:t>
            </a:r>
            <a:endParaRPr lang="en-IN" sz="1600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Generation granted with a particular ATS may be </a:t>
            </a:r>
            <a:r>
              <a:rPr lang="en-US" sz="1600" b="1" dirty="0"/>
              <a:t>operationalized with part or  existing system</a:t>
            </a:r>
            <a:r>
              <a:rPr lang="en-US" sz="1600" dirty="0"/>
              <a:t>.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There could be </a:t>
            </a:r>
            <a:r>
              <a:rPr lang="en-US" sz="1600" b="1" dirty="0"/>
              <a:t>“big ATS” </a:t>
            </a:r>
            <a:r>
              <a:rPr lang="en-US" sz="1600" dirty="0"/>
              <a:t>and </a:t>
            </a:r>
            <a:r>
              <a:rPr lang="en-US" sz="1600" b="1" dirty="0"/>
              <a:t>“Nil or negligible ATS”</a:t>
            </a:r>
            <a:r>
              <a:rPr lang="en-US" sz="1600" dirty="0"/>
              <a:t> for generation projects seeking connection at same location.</a:t>
            </a:r>
          </a:p>
        </p:txBody>
      </p:sp>
      <p:sp>
        <p:nvSpPr>
          <p:cNvPr id="2" name="Arrow: Right 1">
            <a:hlinkClick r:id="rId2" action="ppaction://hlinksldjump"/>
            <a:extLst>
              <a:ext uri="{FF2B5EF4-FFF2-40B4-BE49-F238E27FC236}">
                <a16:creationId xmlns:a16="http://schemas.microsoft.com/office/drawing/2014/main" id="{9C6739CC-0816-4F78-B6AB-D5C56EAE49A5}"/>
              </a:ext>
            </a:extLst>
          </p:cNvPr>
          <p:cNvSpPr/>
          <p:nvPr/>
        </p:nvSpPr>
        <p:spPr>
          <a:xfrm>
            <a:off x="7772400" y="5943600"/>
            <a:ext cx="609600" cy="2286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6779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1583D82-A57F-445C-B602-2B0BDBB053F7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1. Definition of Associated Transmission System (ATS):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FE4253-2655-44B3-A291-4083A7BC6968}"/>
              </a:ext>
            </a:extLst>
          </p:cNvPr>
          <p:cNvSpPr/>
          <p:nvPr/>
        </p:nvSpPr>
        <p:spPr>
          <a:xfrm>
            <a:off x="201058" y="1148185"/>
            <a:ext cx="8218473" cy="236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u="sng" dirty="0"/>
              <a:t>Proposal:</a:t>
            </a:r>
            <a:endParaRPr lang="en-US" sz="800" dirty="0"/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ATS: 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i="1" dirty="0"/>
              <a:t>Generation End Pooling Station/Bay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i="1" dirty="0"/>
              <a:t>Dedicated Transmission Line (DTL) 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i="1" dirty="0"/>
              <a:t>terminating bay at ISTS Station </a:t>
            </a:r>
            <a:endParaRPr lang="en-US" sz="1600" b="1" i="1" dirty="0"/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00" i="1" dirty="0">
              <a:solidFill>
                <a:srgbClr val="FF0000"/>
              </a:solidFill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1" dirty="0"/>
              <a:t>Network Expansion/System Strengthening :  </a:t>
            </a:r>
            <a:r>
              <a:rPr lang="en-US" sz="1600" i="1" dirty="0"/>
              <a:t>All ISTS Augmentation</a:t>
            </a:r>
            <a:endParaRPr lang="en-US" sz="1600" i="1" dirty="0">
              <a:solidFill>
                <a:srgbClr val="FF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A7BDB1B-26FC-41DA-B3E7-5AD18FE7F48F}"/>
              </a:ext>
            </a:extLst>
          </p:cNvPr>
          <p:cNvGrpSpPr/>
          <p:nvPr/>
        </p:nvGrpSpPr>
        <p:grpSpPr>
          <a:xfrm>
            <a:off x="1371600" y="3810000"/>
            <a:ext cx="5521582" cy="2030371"/>
            <a:chOff x="1447800" y="4315580"/>
            <a:chExt cx="5521582" cy="203037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6F50397-7053-4A40-B7D6-CC7A8095AB33}"/>
                </a:ext>
              </a:extLst>
            </p:cNvPr>
            <p:cNvCxnSpPr>
              <a:cxnSpLocks/>
            </p:cNvCxnSpPr>
            <p:nvPr/>
          </p:nvCxnSpPr>
          <p:spPr>
            <a:xfrm>
              <a:off x="2312619" y="5242277"/>
              <a:ext cx="0" cy="422922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FD035D8-1F0A-4C8F-8F1A-C64BB25DE88E}"/>
                </a:ext>
              </a:extLst>
            </p:cNvPr>
            <p:cNvSpPr/>
            <p:nvPr/>
          </p:nvSpPr>
          <p:spPr>
            <a:xfrm>
              <a:off x="1447800" y="5243217"/>
              <a:ext cx="416947" cy="34999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0EED17E-120B-4760-B4BB-DD26D5737533}"/>
                </a:ext>
              </a:extLst>
            </p:cNvPr>
            <p:cNvSpPr/>
            <p:nvPr/>
          </p:nvSpPr>
          <p:spPr>
            <a:xfrm>
              <a:off x="1447801" y="5669519"/>
              <a:ext cx="422692" cy="34999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F1B0E8-3C19-4E57-8CDA-5C9ED463191C}"/>
                </a:ext>
              </a:extLst>
            </p:cNvPr>
            <p:cNvCxnSpPr>
              <a:cxnSpLocks/>
            </p:cNvCxnSpPr>
            <p:nvPr/>
          </p:nvCxnSpPr>
          <p:spPr>
            <a:xfrm>
              <a:off x="1889611" y="5870395"/>
              <a:ext cx="47624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ED039F5-728C-474D-B3E2-FB1169293E48}"/>
                </a:ext>
              </a:extLst>
            </p:cNvPr>
            <p:cNvCxnSpPr/>
            <p:nvPr/>
          </p:nvCxnSpPr>
          <p:spPr>
            <a:xfrm>
              <a:off x="2356296" y="5782369"/>
              <a:ext cx="217655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77DCA50-741C-474D-9D93-62A7FC025EBB}"/>
                </a:ext>
              </a:extLst>
            </p:cNvPr>
            <p:cNvCxnSpPr>
              <a:cxnSpLocks/>
            </p:cNvCxnSpPr>
            <p:nvPr/>
          </p:nvCxnSpPr>
          <p:spPr>
            <a:xfrm>
              <a:off x="4707843" y="4999910"/>
              <a:ext cx="0" cy="112706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51527DE-61C6-4995-BDBE-4D7E8793DF82}"/>
                </a:ext>
              </a:extLst>
            </p:cNvPr>
            <p:cNvCxnSpPr/>
            <p:nvPr/>
          </p:nvCxnSpPr>
          <p:spPr>
            <a:xfrm>
              <a:off x="2340995" y="5893895"/>
              <a:ext cx="217655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7F56DE1-108B-4055-A631-429C55AAA2FE}"/>
                </a:ext>
              </a:extLst>
            </p:cNvPr>
            <p:cNvCxnSpPr>
              <a:cxnSpLocks/>
            </p:cNvCxnSpPr>
            <p:nvPr/>
          </p:nvCxnSpPr>
          <p:spPr>
            <a:xfrm>
              <a:off x="2365859" y="5403301"/>
              <a:ext cx="207081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83EA682-F4E5-4F95-A41F-76D1608EDB93}"/>
                </a:ext>
              </a:extLst>
            </p:cNvPr>
            <p:cNvCxnSpPr>
              <a:cxnSpLocks/>
            </p:cNvCxnSpPr>
            <p:nvPr/>
          </p:nvCxnSpPr>
          <p:spPr>
            <a:xfrm>
              <a:off x="2340995" y="5504803"/>
              <a:ext cx="2207161" cy="0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DEB0C5F-9DDB-4B75-A7A0-C150B811A7C4}"/>
                </a:ext>
              </a:extLst>
            </p:cNvPr>
            <p:cNvCxnSpPr>
              <a:cxnSpLocks/>
            </p:cNvCxnSpPr>
            <p:nvPr/>
          </p:nvCxnSpPr>
          <p:spPr>
            <a:xfrm>
              <a:off x="5514968" y="5172103"/>
              <a:ext cx="0" cy="9473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2C0088C-7A20-4B6D-8055-495D73820639}"/>
                </a:ext>
              </a:extLst>
            </p:cNvPr>
            <p:cNvCxnSpPr/>
            <p:nvPr/>
          </p:nvCxnSpPr>
          <p:spPr>
            <a:xfrm>
              <a:off x="6356205" y="5184318"/>
              <a:ext cx="0" cy="9473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E6683B-AF90-4DFD-84AC-BDF82DCDA977}"/>
                </a:ext>
              </a:extLst>
            </p:cNvPr>
            <p:cNvGrpSpPr/>
            <p:nvPr/>
          </p:nvGrpSpPr>
          <p:grpSpPr>
            <a:xfrm>
              <a:off x="4874242" y="5422100"/>
              <a:ext cx="457124" cy="180444"/>
              <a:chOff x="4507992" y="5522975"/>
              <a:chExt cx="918972" cy="466342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083BE1C1-323F-4537-ABEF-9EBE031A8B95}"/>
                  </a:ext>
                </a:extLst>
              </p:cNvPr>
              <p:cNvSpPr/>
              <p:nvPr/>
            </p:nvSpPr>
            <p:spPr>
              <a:xfrm>
                <a:off x="4507992" y="5522976"/>
                <a:ext cx="576072" cy="466341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725DADB-F07A-41AB-BEBF-FE0DC4C0CD1C}"/>
                  </a:ext>
                </a:extLst>
              </p:cNvPr>
              <p:cNvSpPr/>
              <p:nvPr/>
            </p:nvSpPr>
            <p:spPr>
              <a:xfrm>
                <a:off x="4850892" y="5522975"/>
                <a:ext cx="576072" cy="466341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0DA8E45-4BE9-427F-AB55-903EB3FF2EB5}"/>
                </a:ext>
              </a:extLst>
            </p:cNvPr>
            <p:cNvGrpSpPr/>
            <p:nvPr/>
          </p:nvGrpSpPr>
          <p:grpSpPr>
            <a:xfrm>
              <a:off x="5709717" y="5411761"/>
              <a:ext cx="457124" cy="180444"/>
              <a:chOff x="4507992" y="5522975"/>
              <a:chExt cx="918972" cy="466342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DE506E0-550A-418A-95D7-CBB1DF3C3F05}"/>
                  </a:ext>
                </a:extLst>
              </p:cNvPr>
              <p:cNvSpPr/>
              <p:nvPr/>
            </p:nvSpPr>
            <p:spPr>
              <a:xfrm>
                <a:off x="4507992" y="5522976"/>
                <a:ext cx="576072" cy="466341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00B810AE-21DF-4A33-9D25-D66D3A19DC25}"/>
                  </a:ext>
                </a:extLst>
              </p:cNvPr>
              <p:cNvSpPr/>
              <p:nvPr/>
            </p:nvSpPr>
            <p:spPr>
              <a:xfrm>
                <a:off x="4850892" y="5522975"/>
                <a:ext cx="576072" cy="466341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4708266-7DDD-48E2-97A6-7B1362B81FCD}"/>
                </a:ext>
              </a:extLst>
            </p:cNvPr>
            <p:cNvCxnSpPr>
              <a:cxnSpLocks/>
              <a:endCxn id="49" idx="2"/>
            </p:cNvCxnSpPr>
            <p:nvPr/>
          </p:nvCxnSpPr>
          <p:spPr>
            <a:xfrm>
              <a:off x="4692543" y="5512322"/>
              <a:ext cx="18170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7C5AD6D-ADA0-4B5B-947E-FA29B60A8B2C}"/>
                </a:ext>
              </a:extLst>
            </p:cNvPr>
            <p:cNvCxnSpPr>
              <a:cxnSpLocks/>
            </p:cNvCxnSpPr>
            <p:nvPr/>
          </p:nvCxnSpPr>
          <p:spPr>
            <a:xfrm>
              <a:off x="5333270" y="5501982"/>
              <a:ext cx="18170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4562E3F-A96E-4964-8884-B4ABDFA28DAC}"/>
                </a:ext>
              </a:extLst>
            </p:cNvPr>
            <p:cNvCxnSpPr>
              <a:cxnSpLocks/>
            </p:cNvCxnSpPr>
            <p:nvPr/>
          </p:nvCxnSpPr>
          <p:spPr>
            <a:xfrm>
              <a:off x="5520706" y="5501040"/>
              <a:ext cx="18170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E82B59E-04A5-4D14-9A51-593BB51120D3}"/>
                </a:ext>
              </a:extLst>
            </p:cNvPr>
            <p:cNvCxnSpPr>
              <a:cxnSpLocks/>
            </p:cNvCxnSpPr>
            <p:nvPr/>
          </p:nvCxnSpPr>
          <p:spPr>
            <a:xfrm>
              <a:off x="6174505" y="5501040"/>
              <a:ext cx="18170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689CEB8-F99E-4E51-B07B-69439827F434}"/>
                </a:ext>
              </a:extLst>
            </p:cNvPr>
            <p:cNvGrpSpPr/>
            <p:nvPr/>
          </p:nvGrpSpPr>
          <p:grpSpPr>
            <a:xfrm>
              <a:off x="4895281" y="5730364"/>
              <a:ext cx="457124" cy="180444"/>
              <a:chOff x="4507992" y="5522975"/>
              <a:chExt cx="918972" cy="466342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C968F0F-20D9-465C-9EFF-0ECAB95C2062}"/>
                  </a:ext>
                </a:extLst>
              </p:cNvPr>
              <p:cNvSpPr/>
              <p:nvPr/>
            </p:nvSpPr>
            <p:spPr>
              <a:xfrm>
                <a:off x="4507992" y="5522976"/>
                <a:ext cx="576072" cy="466341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00A521F-955E-438A-B315-2BDE11F058F5}"/>
                  </a:ext>
                </a:extLst>
              </p:cNvPr>
              <p:cNvSpPr/>
              <p:nvPr/>
            </p:nvSpPr>
            <p:spPr>
              <a:xfrm>
                <a:off x="4850892" y="5522975"/>
                <a:ext cx="576072" cy="466341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A3752C4-910D-48F2-8D2D-E285A3130997}"/>
                </a:ext>
              </a:extLst>
            </p:cNvPr>
            <p:cNvCxnSpPr>
              <a:cxnSpLocks/>
              <a:endCxn id="45" idx="2"/>
            </p:cNvCxnSpPr>
            <p:nvPr/>
          </p:nvCxnSpPr>
          <p:spPr>
            <a:xfrm>
              <a:off x="4713581" y="5820586"/>
              <a:ext cx="18170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37AF196-4967-4EE9-8BBF-F4D527C8BC1E}"/>
                </a:ext>
              </a:extLst>
            </p:cNvPr>
            <p:cNvCxnSpPr>
              <a:cxnSpLocks/>
            </p:cNvCxnSpPr>
            <p:nvPr/>
          </p:nvCxnSpPr>
          <p:spPr>
            <a:xfrm>
              <a:off x="5354308" y="5810246"/>
              <a:ext cx="18170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39B26ED-B329-403A-AC6A-C6A693A18BC3}"/>
                </a:ext>
              </a:extLst>
            </p:cNvPr>
            <p:cNvSpPr/>
            <p:nvPr/>
          </p:nvSpPr>
          <p:spPr>
            <a:xfrm>
              <a:off x="4436671" y="5481316"/>
              <a:ext cx="248207" cy="679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A83AD46-0E46-41F0-806A-A8A9EF2291A5}"/>
                </a:ext>
              </a:extLst>
            </p:cNvPr>
            <p:cNvSpPr/>
            <p:nvPr/>
          </p:nvSpPr>
          <p:spPr>
            <a:xfrm>
              <a:off x="4619626" y="4876799"/>
              <a:ext cx="2349756" cy="146915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35B7655-7BCC-45F2-A1B7-DAC41DE9F611}"/>
                </a:ext>
              </a:extLst>
            </p:cNvPr>
            <p:cNvSpPr/>
            <p:nvPr/>
          </p:nvSpPr>
          <p:spPr>
            <a:xfrm>
              <a:off x="4424473" y="5371669"/>
              <a:ext cx="255022" cy="595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2B1E255-C8E5-47AF-B27D-33EE796CBE33}"/>
                </a:ext>
              </a:extLst>
            </p:cNvPr>
            <p:cNvSpPr/>
            <p:nvPr/>
          </p:nvSpPr>
          <p:spPr>
            <a:xfrm>
              <a:off x="4424474" y="5747841"/>
              <a:ext cx="260404" cy="608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9FD292-383F-47DC-8793-8015AD2E948B}"/>
                </a:ext>
              </a:extLst>
            </p:cNvPr>
            <p:cNvSpPr/>
            <p:nvPr/>
          </p:nvSpPr>
          <p:spPr>
            <a:xfrm>
              <a:off x="4424473" y="5880039"/>
              <a:ext cx="260404" cy="608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23FE8E6-D7B5-4B21-80DF-EA754B9C3A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0593" y="5679544"/>
              <a:ext cx="1" cy="386651"/>
            </a:xfrm>
            <a:prstGeom prst="line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A86FE4E-C03E-4F93-8FBB-1CB37BFA3F2A}"/>
                </a:ext>
              </a:extLst>
            </p:cNvPr>
            <p:cNvCxnSpPr>
              <a:cxnSpLocks/>
            </p:cNvCxnSpPr>
            <p:nvPr/>
          </p:nvCxnSpPr>
          <p:spPr>
            <a:xfrm>
              <a:off x="1874316" y="5439642"/>
              <a:ext cx="47624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B3A5FAF-83AF-4A58-81D6-57080ECBFD69}"/>
                </a:ext>
              </a:extLst>
            </p:cNvPr>
            <p:cNvSpPr/>
            <p:nvPr/>
          </p:nvSpPr>
          <p:spPr>
            <a:xfrm>
              <a:off x="1533871" y="5369154"/>
              <a:ext cx="204968" cy="112162"/>
            </a:xfrm>
            <a:custGeom>
              <a:avLst/>
              <a:gdLst>
                <a:gd name="connsiteX0" fmla="*/ 0 w 297867"/>
                <a:gd name="connsiteY0" fmla="*/ 154008 h 241836"/>
                <a:gd name="connsiteX1" fmla="*/ 114300 w 297867"/>
                <a:gd name="connsiteY1" fmla="*/ 1608 h 241836"/>
                <a:gd name="connsiteX2" fmla="*/ 200025 w 297867"/>
                <a:gd name="connsiteY2" fmla="*/ 239733 h 241836"/>
                <a:gd name="connsiteX3" fmla="*/ 285750 w 297867"/>
                <a:gd name="connsiteY3" fmla="*/ 115908 h 241836"/>
                <a:gd name="connsiteX4" fmla="*/ 295275 w 297867"/>
                <a:gd name="connsiteY4" fmla="*/ 77808 h 24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867" h="241836">
                  <a:moveTo>
                    <a:pt x="0" y="154008"/>
                  </a:moveTo>
                  <a:cubicBezTo>
                    <a:pt x="40481" y="70664"/>
                    <a:pt x="80963" y="-12679"/>
                    <a:pt x="114300" y="1608"/>
                  </a:cubicBezTo>
                  <a:cubicBezTo>
                    <a:pt x="147637" y="15895"/>
                    <a:pt x="171450" y="220683"/>
                    <a:pt x="200025" y="239733"/>
                  </a:cubicBezTo>
                  <a:cubicBezTo>
                    <a:pt x="228600" y="258783"/>
                    <a:pt x="269875" y="142895"/>
                    <a:pt x="285750" y="115908"/>
                  </a:cubicBezTo>
                  <a:cubicBezTo>
                    <a:pt x="301625" y="88920"/>
                    <a:pt x="298450" y="83364"/>
                    <a:pt x="295275" y="77808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25AD172-3A40-45E8-A5A8-559337BE32F5}"/>
                </a:ext>
              </a:extLst>
            </p:cNvPr>
            <p:cNvSpPr/>
            <p:nvPr/>
          </p:nvSpPr>
          <p:spPr>
            <a:xfrm>
              <a:off x="1555547" y="5766067"/>
              <a:ext cx="204968" cy="112162"/>
            </a:xfrm>
            <a:custGeom>
              <a:avLst/>
              <a:gdLst>
                <a:gd name="connsiteX0" fmla="*/ 0 w 297867"/>
                <a:gd name="connsiteY0" fmla="*/ 154008 h 241836"/>
                <a:gd name="connsiteX1" fmla="*/ 114300 w 297867"/>
                <a:gd name="connsiteY1" fmla="*/ 1608 h 241836"/>
                <a:gd name="connsiteX2" fmla="*/ 200025 w 297867"/>
                <a:gd name="connsiteY2" fmla="*/ 239733 h 241836"/>
                <a:gd name="connsiteX3" fmla="*/ 285750 w 297867"/>
                <a:gd name="connsiteY3" fmla="*/ 115908 h 241836"/>
                <a:gd name="connsiteX4" fmla="*/ 295275 w 297867"/>
                <a:gd name="connsiteY4" fmla="*/ 77808 h 241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867" h="241836">
                  <a:moveTo>
                    <a:pt x="0" y="154008"/>
                  </a:moveTo>
                  <a:cubicBezTo>
                    <a:pt x="40481" y="70664"/>
                    <a:pt x="80963" y="-12679"/>
                    <a:pt x="114300" y="1608"/>
                  </a:cubicBezTo>
                  <a:cubicBezTo>
                    <a:pt x="147637" y="15895"/>
                    <a:pt x="171450" y="220683"/>
                    <a:pt x="200025" y="239733"/>
                  </a:cubicBezTo>
                  <a:cubicBezTo>
                    <a:pt x="228600" y="258783"/>
                    <a:pt x="269875" y="142895"/>
                    <a:pt x="285750" y="115908"/>
                  </a:cubicBezTo>
                  <a:cubicBezTo>
                    <a:pt x="301625" y="88920"/>
                    <a:pt x="298450" y="83364"/>
                    <a:pt x="295275" y="77808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3C35E42-4D52-44D4-8A06-B8264400AF32}"/>
                </a:ext>
              </a:extLst>
            </p:cNvPr>
            <p:cNvSpPr/>
            <p:nvPr/>
          </p:nvSpPr>
          <p:spPr>
            <a:xfrm>
              <a:off x="2174619" y="5101797"/>
              <a:ext cx="2484760" cy="1087961"/>
            </a:xfrm>
            <a:prstGeom prst="ellipse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BD24865-5AD4-4B94-BF70-4D8FD5396D12}"/>
                </a:ext>
              </a:extLst>
            </p:cNvPr>
            <p:cNvSpPr/>
            <p:nvPr/>
          </p:nvSpPr>
          <p:spPr>
            <a:xfrm>
              <a:off x="2332792" y="5470657"/>
              <a:ext cx="248207" cy="679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0BCE118-6799-424F-82E9-D3BCD45026A2}"/>
                </a:ext>
              </a:extLst>
            </p:cNvPr>
            <p:cNvSpPr/>
            <p:nvPr/>
          </p:nvSpPr>
          <p:spPr>
            <a:xfrm>
              <a:off x="2320594" y="5361009"/>
              <a:ext cx="255022" cy="595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CB47419-0536-41F1-B382-605AA6E375CE}"/>
                </a:ext>
              </a:extLst>
            </p:cNvPr>
            <p:cNvSpPr/>
            <p:nvPr/>
          </p:nvSpPr>
          <p:spPr>
            <a:xfrm>
              <a:off x="2320595" y="5737181"/>
              <a:ext cx="260404" cy="608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B984576-46BD-4BCD-B575-8CD50E52F30B}"/>
                </a:ext>
              </a:extLst>
            </p:cNvPr>
            <p:cNvSpPr/>
            <p:nvPr/>
          </p:nvSpPr>
          <p:spPr>
            <a:xfrm>
              <a:off x="2320594" y="5869380"/>
              <a:ext cx="260404" cy="608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9FEC05A-A9A1-4101-ADF7-3ED92D071FF0}"/>
                </a:ext>
              </a:extLst>
            </p:cNvPr>
            <p:cNvSpPr txBox="1"/>
            <p:nvPr/>
          </p:nvSpPr>
          <p:spPr>
            <a:xfrm>
              <a:off x="2365859" y="4476690"/>
              <a:ext cx="16410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400" b="1"/>
              </a:lvl1pPr>
            </a:lstStyle>
            <a:p>
              <a:r>
                <a:rPr lang="en-US" dirty="0"/>
                <a:t> ATS = DTL+ Bays at Gen and ISTS End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2566D8E-27B8-421B-BC8D-37F9294AB5D4}"/>
                </a:ext>
              </a:extLst>
            </p:cNvPr>
            <p:cNvCxnSpPr/>
            <p:nvPr/>
          </p:nvCxnSpPr>
          <p:spPr>
            <a:xfrm>
              <a:off x="6337092" y="5384321"/>
              <a:ext cx="31877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BD9A5A3-C1E2-4DE2-A16C-994F1C7BAEC0}"/>
                </a:ext>
              </a:extLst>
            </p:cNvPr>
            <p:cNvCxnSpPr/>
            <p:nvPr/>
          </p:nvCxnSpPr>
          <p:spPr>
            <a:xfrm>
              <a:off x="6337092" y="5627608"/>
              <a:ext cx="31877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B9690C0-80DE-41E9-8548-3BECDAF36889}"/>
                </a:ext>
              </a:extLst>
            </p:cNvPr>
            <p:cNvCxnSpPr/>
            <p:nvPr/>
          </p:nvCxnSpPr>
          <p:spPr>
            <a:xfrm>
              <a:off x="5508291" y="5940884"/>
              <a:ext cx="31877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4DA348-3C48-4F19-A039-826EA2EDBE27}"/>
                </a:ext>
              </a:extLst>
            </p:cNvPr>
            <p:cNvSpPr txBox="1"/>
            <p:nvPr/>
          </p:nvSpPr>
          <p:spPr>
            <a:xfrm>
              <a:off x="4881531" y="4315580"/>
              <a:ext cx="20218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 Network Expansion /System Strengthening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F431195-128E-41BF-B856-5820C06E0251}"/>
                </a:ext>
              </a:extLst>
            </p:cNvPr>
            <p:cNvCxnSpPr/>
            <p:nvPr/>
          </p:nvCxnSpPr>
          <p:spPr>
            <a:xfrm>
              <a:off x="4707843" y="5243565"/>
              <a:ext cx="31877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DC41F60-EC4A-4C1E-A73C-BD8373663DA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13550" y="4924081"/>
              <a:ext cx="8901" cy="3181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407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9AD8CB-6693-4812-89EF-706382BCF58A}"/>
              </a:ext>
            </a:extLst>
          </p:cNvPr>
          <p:cNvSpPr txBox="1"/>
          <p:nvPr/>
        </p:nvSpPr>
        <p:spPr>
          <a:xfrm>
            <a:off x="201058" y="1219200"/>
            <a:ext cx="8510530" cy="3373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For Connectivity with Existing ISTS System: </a:t>
            </a:r>
            <a:endParaRPr lang="en-US" dirty="0"/>
          </a:p>
          <a:p>
            <a:pPr marL="566738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Conn-BG1 amounting to Rs. 50 lakhs, </a:t>
            </a:r>
          </a:p>
          <a:p>
            <a:pPr marL="566738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Conn-BG2 towards terminal bay(s) </a:t>
            </a:r>
          </a:p>
          <a:p>
            <a:pPr marL="566738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Conn-BG3 @ Rs. 2 lakh/MW, for the existing ISTS</a:t>
            </a:r>
            <a:r>
              <a:rPr lang="en-US" b="1" dirty="0"/>
              <a:t> </a:t>
            </a:r>
            <a:endParaRPr lang="en-US" dirty="0"/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For Connectivity where Network Expansion is required: </a:t>
            </a:r>
            <a:endParaRPr lang="en-US" dirty="0"/>
          </a:p>
          <a:p>
            <a:pPr marL="566738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Conn-BG1 amounting to Rs. 50 lakhs</a:t>
            </a:r>
          </a:p>
          <a:p>
            <a:pPr marL="566738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Conn-BG2 equal to estimated cost of ATS and terminal bay(s)</a:t>
            </a:r>
          </a:p>
          <a:p>
            <a:pPr algn="just">
              <a:lnSpc>
                <a:spcPct val="150000"/>
              </a:lnSpc>
            </a:pPr>
            <a:endParaRPr lang="en-IN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83D82-A57F-445C-B602-2B0BDBB053F7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2. Connectivity Bank Guarantees: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0B0752-3B25-4878-A400-CDF4106A97F8}"/>
              </a:ext>
            </a:extLst>
          </p:cNvPr>
          <p:cNvSpPr txBox="1"/>
          <p:nvPr/>
        </p:nvSpPr>
        <p:spPr>
          <a:xfrm>
            <a:off x="80790" y="4438471"/>
            <a:ext cx="875106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/>
            <a:r>
              <a:rPr lang="en-US" sz="1800" b="1" u="sng" dirty="0"/>
              <a:t>Proposal:</a:t>
            </a:r>
            <a:endParaRPr lang="en-US" sz="1800" dirty="0"/>
          </a:p>
          <a:p>
            <a:pPr marL="171450"/>
            <a:endParaRPr lang="en-US" dirty="0">
              <a:solidFill>
                <a:srgbClr val="FF0000"/>
              </a:solidFill>
            </a:endParaRPr>
          </a:p>
          <a:p>
            <a:pPr marL="171450"/>
            <a:r>
              <a:rPr lang="en-US" dirty="0"/>
              <a:t>As terminal bays of the dedicated line is proposed under the scope of Applicant, it is proposed to have </a:t>
            </a:r>
            <a:r>
              <a:rPr lang="en-US" b="1" dirty="0"/>
              <a:t>Single Bank Guarantee </a:t>
            </a:r>
            <a:r>
              <a:rPr lang="en-US" dirty="0"/>
              <a:t>for all the cases (with or without ISTS Network Expansion). </a:t>
            </a:r>
          </a:p>
        </p:txBody>
      </p:sp>
    </p:spTree>
    <p:extLst>
      <p:ext uri="{BB962C8B-B14F-4D97-AF65-F5344CB8AC3E}">
        <p14:creationId xmlns:p14="http://schemas.microsoft.com/office/powerpoint/2010/main" val="414753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9AD8CB-6693-4812-89EF-706382BCF58A}"/>
              </a:ext>
            </a:extLst>
          </p:cNvPr>
          <p:cNvSpPr txBox="1"/>
          <p:nvPr/>
        </p:nvSpPr>
        <p:spPr>
          <a:xfrm>
            <a:off x="39133" y="884497"/>
            <a:ext cx="8915400" cy="4962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endParaRPr lang="en-US" sz="1050" dirty="0"/>
          </a:p>
          <a:p>
            <a:pPr lvl="0" algn="just"/>
            <a:endParaRPr lang="en-IN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/>
              <a:t>The Generators once connected are considered </a:t>
            </a:r>
            <a:r>
              <a:rPr lang="en-US" b="1" dirty="0"/>
              <a:t>deemed GNA Grantee without any transmission charge liability </a:t>
            </a:r>
            <a:r>
              <a:rPr lang="en-US" dirty="0"/>
              <a:t>and as such, there is a remote chance of Generator running away after getting connected. Therefore, the Bank Guarantees may not be kept hold for five years.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b="1" u="sng" dirty="0"/>
              <a:t>Proposal:</a:t>
            </a:r>
            <a:endParaRPr lang="en-US" dirty="0"/>
          </a:p>
          <a:p>
            <a:pPr algn="just"/>
            <a:endParaRPr lang="en-US" dirty="0"/>
          </a:p>
          <a:p>
            <a:pPr marL="517525" indent="-285750" algn="just">
              <a:buFont typeface="Wingdings" panose="05000000000000000000" pitchFamily="2" charset="2"/>
              <a:buChar char="§"/>
            </a:pPr>
            <a:r>
              <a:rPr lang="en-US" i="1" dirty="0"/>
              <a:t>Upon the completion of complete connectivity the Conn BG shall be returned </a:t>
            </a:r>
            <a:r>
              <a:rPr lang="en-US" b="1" i="1" dirty="0"/>
              <a:t>within a period of 02 months thereafter</a:t>
            </a:r>
            <a:r>
              <a:rPr lang="en-US" i="1" dirty="0"/>
              <a:t>.</a:t>
            </a:r>
          </a:p>
          <a:p>
            <a:pPr marL="517525" indent="-285750" algn="just">
              <a:buFont typeface="Wingdings" panose="05000000000000000000" pitchFamily="2" charset="2"/>
              <a:buChar char="§"/>
            </a:pPr>
            <a:endParaRPr lang="en-US" i="1" dirty="0"/>
          </a:p>
          <a:p>
            <a:pPr marL="517525" indent="-285750" algn="just">
              <a:buFont typeface="Wingdings" panose="05000000000000000000" pitchFamily="2" charset="2"/>
              <a:buChar char="§"/>
            </a:pPr>
            <a:r>
              <a:rPr lang="en-US" b="1" i="1" dirty="0"/>
              <a:t>In case of any delay </a:t>
            </a:r>
            <a:r>
              <a:rPr lang="en-US" i="1" dirty="0"/>
              <a:t>in Commercial operation from its earlier stated SCOD/revised SCOD as approved by Competent Authority, the connectivity grantee </a:t>
            </a:r>
            <a:r>
              <a:rPr lang="en-US" b="1" i="1" dirty="0"/>
              <a:t>shall be liable to pay a fixed amount /week </a:t>
            </a:r>
            <a:r>
              <a:rPr lang="en-US" i="1" dirty="0"/>
              <a:t>or part thereof subject to the Upper Cap of Conn-BG amount. 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83D82-A57F-445C-B602-2B0BDBB053F7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3.Treatment of Connectivity Bank Guarantee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04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E95972-D66D-4C50-A23A-5A9D8E105575}"/>
              </a:ext>
            </a:extLst>
          </p:cNvPr>
          <p:cNvSpPr txBox="1"/>
          <p:nvPr/>
        </p:nvSpPr>
        <p:spPr>
          <a:xfrm>
            <a:off x="152400" y="228600"/>
            <a:ext cx="899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4. Alignment of Existing  LTA Agreements with new GNA Regulations</a:t>
            </a:r>
            <a:endParaRPr lang="en-IN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CA362-B5F8-4ACC-81C5-6C9BE4BB30AD}"/>
              </a:ext>
            </a:extLst>
          </p:cNvPr>
          <p:cNvSpPr txBox="1"/>
          <p:nvPr/>
        </p:nvSpPr>
        <p:spPr>
          <a:xfrm>
            <a:off x="304800" y="1071752"/>
            <a:ext cx="84582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0513" lvl="0" indent="-290513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</a:rPr>
              <a:t>Both </a:t>
            </a:r>
            <a:r>
              <a:rPr lang="en-US" b="1" u="sng" dirty="0">
                <a:latin typeface="Arial" panose="020B0604020202020204" pitchFamily="34" charset="0"/>
                <a:ea typeface="Cambria" panose="02040503050406030204" pitchFamily="18" charset="0"/>
              </a:rPr>
              <a:t>Transmission</a:t>
            </a:r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</a:rPr>
              <a:t> and </a:t>
            </a:r>
            <a:r>
              <a:rPr lang="en-US" b="1" u="sng" dirty="0">
                <a:latin typeface="Arial" panose="020B0604020202020204" pitchFamily="34" charset="0"/>
                <a:ea typeface="Cambria" panose="02040503050406030204" pitchFamily="18" charset="0"/>
              </a:rPr>
              <a:t>Connection Agreement</a:t>
            </a: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</a:rPr>
              <a:t>as per the present regulation may not be required. 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place of 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Transmission Agreement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the acceptance letter for final grant of Connectivity may be considered. 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place of 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Connection Agreement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the acceptance letter from the Grantee against the Connection Offer Letter of CTU may be considered. 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</a:endParaRP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Accordingly, </a:t>
            </a: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revised intimation/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Connection Offer Letter</a:t>
            </a: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>and acceptances thereof shall be individual self-contained documents for all regulatory, commercial and legal purposes.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53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AA505E-6660-462B-9796-1DC66254E2B8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5. Other inputs: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2E59F3-FBC1-4DD2-85AA-DD756B8665A5}"/>
              </a:ext>
            </a:extLst>
          </p:cNvPr>
          <p:cNvSpPr txBox="1"/>
          <p:nvPr/>
        </p:nvSpPr>
        <p:spPr>
          <a:xfrm>
            <a:off x="0" y="1143000"/>
            <a:ext cx="89154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lvl="0" indent="-285750" algn="just" rtl="0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Provision for Charges in case of Surrender</a:t>
            </a:r>
            <a:endParaRPr lang="en-IN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04570" lvl="2" indent="-540385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The word “relinquishment” may be supplemented with “surrender”.</a:t>
            </a:r>
          </a:p>
          <a:p>
            <a:pPr marL="1004570" lvl="2" indent="-540385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Further, the levy of charges in case of such “surrender” may be classified as “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transmission charges equivalent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 of a fixed period e.g. 60 months in line with CERC Order dated 08.03.2019 in Petition No. 92/MP/2015 (Para 99 @pg. 124 of 177).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627063" indent="-285750" algn="just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Mangal" panose="02040503050203030202" pitchFamily="18" charset="0"/>
            </a:endParaRPr>
          </a:p>
          <a:p>
            <a:pPr marL="539750" indent="-285750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Overlapping with TGNA</a:t>
            </a:r>
          </a:p>
          <a:p>
            <a:pPr marL="1004570" lvl="2" indent="-540385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Mangal" panose="02040503050203030202" pitchFamily="18" charset="0"/>
              </a:rPr>
              <a:t>T-GNA can be applied for any period from 1 (one) time block and up to 11 (eleven) months. </a:t>
            </a:r>
          </a:p>
          <a:p>
            <a:pPr marL="1004570" lvl="2" indent="-540385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Mangal" panose="02040503050203030202" pitchFamily="18" charset="0"/>
              </a:rPr>
              <a:t>Accordingly, the application for use of GNA by the other entity may be submitted to Nodal Agency </a:t>
            </a:r>
            <a:r>
              <a:rPr lang="en-US" b="1" dirty="0">
                <a:latin typeface="Arial" panose="020B0604020202020204" pitchFamily="34" charset="0"/>
                <a:cs typeface="Mangal" panose="02040503050203030202" pitchFamily="18" charset="0"/>
              </a:rPr>
              <a:t>at least thirteen months </a:t>
            </a:r>
            <a:r>
              <a:rPr lang="en-US" dirty="0">
                <a:latin typeface="Arial" panose="020B0604020202020204" pitchFamily="34" charset="0"/>
                <a:cs typeface="Mangal" panose="02040503050203030202" pitchFamily="18" charset="0"/>
              </a:rPr>
              <a:t>before the start date of the use of GNA.</a:t>
            </a:r>
            <a:endParaRPr lang="en-US" dirty="0"/>
          </a:p>
          <a:p>
            <a:pPr>
              <a:spcAft>
                <a:spcPts val="1200"/>
              </a:spcAft>
            </a:pPr>
            <a:endParaRPr lang="en-IN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52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9AD8CB-6693-4812-89EF-706382BCF58A}"/>
              </a:ext>
            </a:extLst>
          </p:cNvPr>
          <p:cNvSpPr txBox="1"/>
          <p:nvPr/>
        </p:nvSpPr>
        <p:spPr>
          <a:xfrm>
            <a:off x="51526" y="914400"/>
            <a:ext cx="8940073" cy="4489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222250" algn="just">
              <a:lnSpc>
                <a:spcPct val="150000"/>
              </a:lnSpc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“Connectivity” may be replaced  with “Connectivity for GNA”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Under existing Connectivity Regulations, Connectivity does not guarantee evacuation of firm power. However, under subject GNA regulations, Connectivity enables transfer of power.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n-US" sz="1050" dirty="0">
              <a:effectLst/>
              <a:latin typeface="Arial" panose="020B060402020202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457200" indent="-222250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endParaRPr lang="en-US" b="1" dirty="0"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marL="457200" indent="-222250" algn="just"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ea typeface="Cambria" panose="02040503050406030204" pitchFamily="18" charset="0"/>
              </a:rPr>
              <a:t>Distribution licensee / Bulk consumer to apply together for GNA and Connectivity</a:t>
            </a:r>
          </a:p>
          <a:p>
            <a:pPr marL="747713" lvl="1" indent="-290513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 distribution licensee or a Bulk consumer, seeking GNA under Clause 17.1(iii) proposed to seek Connectivity under Cl 4.1, provided that the entity has to apply for connectivity and GNA together.</a:t>
            </a:r>
            <a:r>
              <a:rPr lang="en-IN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en-IN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lvl="0" algn="just" rtl="0">
              <a:lnSpc>
                <a:spcPct val="150000"/>
              </a:lnSpc>
            </a:pPr>
            <a:endParaRPr lang="en-IN" sz="800" dirty="0">
              <a:effectLst/>
              <a:latin typeface="Arial" panose="020B060402020202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583D82-A57F-445C-B602-2B0BDBB053F7}"/>
              </a:ext>
            </a:extLst>
          </p:cNvPr>
          <p:cNvSpPr txBox="1"/>
          <p:nvPr/>
        </p:nvSpPr>
        <p:spPr>
          <a:xfrm>
            <a:off x="201058" y="304550"/>
            <a:ext cx="8510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5. Other inputs: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552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23455</TotalTime>
  <Words>1515</Words>
  <Application>Microsoft Office PowerPoint</Application>
  <PresentationFormat>On-screen Show (4:3)</PresentationFormat>
  <Paragraphs>279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Cambria</vt:lpstr>
      <vt:lpstr>Symbol</vt:lpstr>
      <vt:lpstr>Wingdings</vt:lpstr>
      <vt:lpstr>Office Theme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Bhuj Pooling Station</vt:lpstr>
      <vt:lpstr>Neemuch Pooling Station (1GW)</vt:lpstr>
      <vt:lpstr>PowerPoint Presentation</vt:lpstr>
    </vt:vector>
  </TitlesOfParts>
  <Company>PGCIL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GRID CORPORATION OF INDIA LIMITED</dc:title>
  <dc:creator>SS-CP</dc:creator>
  <cp:lastModifiedBy>puneet tyagi</cp:lastModifiedBy>
  <cp:revision>1919</cp:revision>
  <cp:lastPrinted>2021-09-23T10:44:40Z</cp:lastPrinted>
  <dcterms:created xsi:type="dcterms:W3CDTF">2013-05-08T04:04:26Z</dcterms:created>
  <dcterms:modified xsi:type="dcterms:W3CDTF">2022-03-07T05:01:21Z</dcterms:modified>
</cp:coreProperties>
</file>