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1568" r:id="rId2"/>
    <p:sldId id="1648" r:id="rId3"/>
    <p:sldId id="1622" r:id="rId4"/>
    <p:sldId id="1649" r:id="rId5"/>
    <p:sldId id="1640" r:id="rId6"/>
    <p:sldId id="1643" r:id="rId7"/>
    <p:sldId id="2633" r:id="rId8"/>
    <p:sldId id="2634" r:id="rId9"/>
    <p:sldId id="1645" r:id="rId10"/>
    <p:sldId id="1646" r:id="rId11"/>
    <p:sldId id="1586" r:id="rId12"/>
    <p:sldId id="2623" r:id="rId13"/>
    <p:sldId id="2621" r:id="rId14"/>
    <p:sldId id="1651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068" userDrawn="1">
          <p15:clr>
            <a:srgbClr val="A4A3A4"/>
          </p15:clr>
        </p15:guide>
        <p15:guide id="2" pos="3020" userDrawn="1">
          <p15:clr>
            <a:srgbClr val="A4A3A4"/>
          </p15:clr>
        </p15:guide>
        <p15:guide id="3" orient="horz" pos="2928" userDrawn="1">
          <p15:clr>
            <a:srgbClr val="A4A3A4"/>
          </p15:clr>
        </p15:guide>
        <p15:guide id="4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00"/>
    <a:srgbClr val="0000FF"/>
    <a:srgbClr val="FFFFCC"/>
    <a:srgbClr val="339933"/>
    <a:srgbClr val="0099FF"/>
    <a:srgbClr val="CCFFCC"/>
    <a:srgbClr val="000099"/>
    <a:srgbClr val="003366"/>
    <a:srgbClr val="FF6600"/>
    <a:srgbClr val="99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2DE63D5-997A-4646-A377-4702673A728D}" styleName="Light Style 2 - Accent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0882" autoAdjust="0"/>
    <p:restoredTop sz="91462" autoAdjust="0"/>
  </p:normalViewPr>
  <p:slideViewPr>
    <p:cSldViewPr>
      <p:cViewPr varScale="1">
        <p:scale>
          <a:sx n="58" d="100"/>
          <a:sy n="58" d="100"/>
        </p:scale>
        <p:origin x="864" y="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-2744"/>
    </p:cViewPr>
  </p:sorterViewPr>
  <p:notesViewPr>
    <p:cSldViewPr>
      <p:cViewPr varScale="1">
        <p:scale>
          <a:sx n="77" d="100"/>
          <a:sy n="77" d="100"/>
        </p:scale>
        <p:origin x="-1374" y="-84"/>
      </p:cViewPr>
      <p:guideLst>
        <p:guide orient="horz" pos="2068"/>
        <p:guide pos="3020"/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7" y="9"/>
            <a:ext cx="3038650" cy="46513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40" y="9"/>
            <a:ext cx="3038649" cy="465139"/>
          </a:xfrm>
          <a:prstGeom prst="rect">
            <a:avLst/>
          </a:prstGeom>
        </p:spPr>
        <p:txBody>
          <a:bodyPr vert="horz" lIns="91425" tIns="45713" rIns="91425" bIns="45713" rtlCol="0"/>
          <a:lstStyle>
            <a:lvl1pPr algn="r">
              <a:defRPr sz="1200"/>
            </a:lvl1pPr>
          </a:lstStyle>
          <a:p>
            <a:fld id="{DAD0569B-42D8-4B79-8FAE-1CB59DF1DD00}" type="datetimeFigureOut">
              <a:rPr lang="en-US" smtClean="0"/>
              <a:pPr/>
              <a:t>3/7/2022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7" y="8829684"/>
            <a:ext cx="3038650" cy="465139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40" y="8829684"/>
            <a:ext cx="3038649" cy="465139"/>
          </a:xfrm>
          <a:prstGeom prst="rect">
            <a:avLst/>
          </a:prstGeom>
        </p:spPr>
        <p:txBody>
          <a:bodyPr vert="horz" lIns="91425" tIns="45713" rIns="91425" bIns="45713" rtlCol="0" anchor="b"/>
          <a:lstStyle>
            <a:lvl1pPr algn="r">
              <a:defRPr sz="1200"/>
            </a:lvl1pPr>
          </a:lstStyle>
          <a:p>
            <a:fld id="{28E37798-F9AE-40BC-9153-0F0030209D91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4227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" y="14"/>
            <a:ext cx="3037839" cy="464819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45" y="14"/>
            <a:ext cx="3037839" cy="464819"/>
          </a:xfrm>
          <a:prstGeom prst="rect">
            <a:avLst/>
          </a:prstGeom>
        </p:spPr>
        <p:txBody>
          <a:bodyPr vert="horz" lIns="90739" tIns="45370" rIns="90739" bIns="45370" rtlCol="0"/>
          <a:lstStyle>
            <a:lvl1pPr algn="r">
              <a:defRPr sz="1200"/>
            </a:lvl1pPr>
          </a:lstStyle>
          <a:p>
            <a:fld id="{B206F1EB-CF90-4F39-BD32-A8B80D3D5DEF}" type="datetimeFigureOut">
              <a:rPr lang="en-US" smtClean="0"/>
              <a:pPr/>
              <a:t>3/7/2022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2688" y="696913"/>
            <a:ext cx="4645025" cy="3484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739" tIns="45370" rIns="90739" bIns="4537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1" y="4415795"/>
            <a:ext cx="5608320" cy="4183380"/>
          </a:xfrm>
          <a:prstGeom prst="rect">
            <a:avLst/>
          </a:prstGeom>
        </p:spPr>
        <p:txBody>
          <a:bodyPr vert="horz" lIns="90739" tIns="45370" rIns="90739" bIns="4537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5" y="8829996"/>
            <a:ext cx="3037839" cy="464819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45" y="8829996"/>
            <a:ext cx="3037839" cy="464819"/>
          </a:xfrm>
          <a:prstGeom prst="rect">
            <a:avLst/>
          </a:prstGeom>
        </p:spPr>
        <p:txBody>
          <a:bodyPr vert="horz" lIns="90739" tIns="45370" rIns="90739" bIns="45370" rtlCol="0" anchor="b"/>
          <a:lstStyle>
            <a:lvl1pPr algn="r">
              <a:defRPr sz="1200"/>
            </a:lvl1pPr>
          </a:lstStyle>
          <a:p>
            <a:fld id="{29FA1A69-3978-4624-9644-5E630EAEC89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27110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40274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CFA0038-7055-434C-B6C4-B8C69565C600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41542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png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6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2540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73049"/>
            <a:ext cx="3008313" cy="11620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18270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2471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941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2"/>
          <p:cNvSpPr>
            <a:spLocks noChangeShapeType="1"/>
          </p:cNvSpPr>
          <p:nvPr userDrawn="1"/>
        </p:nvSpPr>
        <p:spPr bwMode="gray">
          <a:xfrm>
            <a:off x="17462" y="6524625"/>
            <a:ext cx="9144000" cy="0"/>
          </a:xfrm>
          <a:prstGeom prst="line">
            <a:avLst/>
          </a:prstGeom>
          <a:noFill/>
          <a:ln w="2540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4" name="Line 12"/>
          <p:cNvSpPr>
            <a:spLocks noChangeShapeType="1"/>
          </p:cNvSpPr>
          <p:nvPr userDrawn="1"/>
        </p:nvSpPr>
        <p:spPr bwMode="gray">
          <a:xfrm>
            <a:off x="52388" y="764704"/>
            <a:ext cx="9109075" cy="0"/>
          </a:xfrm>
          <a:prstGeom prst="line">
            <a:avLst/>
          </a:prstGeom>
          <a:noFill/>
          <a:ln w="19050">
            <a:solidFill>
              <a:srgbClr val="00B05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IN" dirty="0"/>
          </a:p>
        </p:txBody>
      </p:sp>
      <p:sp>
        <p:nvSpPr>
          <p:cNvPr id="5" name="Rectangle 1"/>
          <p:cNvSpPr>
            <a:spLocks noChangeArrowheads="1"/>
          </p:cNvSpPr>
          <p:nvPr userDrawn="1"/>
        </p:nvSpPr>
        <p:spPr bwMode="auto">
          <a:xfrm>
            <a:off x="8802688" y="6596391"/>
            <a:ext cx="466724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algn="ctr"/>
            <a:fld id="{6106AC88-FC68-4BC3-8AF2-32E091B0749D}" type="slidenum">
              <a:rPr lang="en-US" sz="800"/>
              <a:pPr algn="ctr"/>
              <a:t>‹#›</a:t>
            </a:fld>
            <a:endParaRPr lang="en-IN" sz="800" dirty="0"/>
          </a:p>
        </p:txBody>
      </p:sp>
    </p:spTree>
    <p:extLst>
      <p:ext uri="{BB962C8B-B14F-4D97-AF65-F5344CB8AC3E}">
        <p14:creationId xmlns:p14="http://schemas.microsoft.com/office/powerpoint/2010/main" val="36025152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0965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85202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5894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0944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 userDrawn="1"/>
        </p:nvSpPr>
        <p:spPr>
          <a:xfrm>
            <a:off x="0" y="6488668"/>
            <a:ext cx="9144000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endParaRPr lang="en-US" sz="900" dirty="0">
              <a:solidFill>
                <a:prstClr val="black"/>
              </a:solidFill>
            </a:endParaRPr>
          </a:p>
          <a:p>
            <a:endParaRPr lang="en-US" sz="900" dirty="0">
              <a:solidFill>
                <a:prstClr val="black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0" y="0"/>
            <a:ext cx="9144000" cy="969496"/>
          </a:xfrm>
          <a:prstGeom prst="rect">
            <a:avLst/>
          </a:prstGeom>
          <a:gradFill flip="none" rotWithShape="1">
            <a:gsLst>
              <a:gs pos="0">
                <a:srgbClr val="CCFFFF"/>
              </a:gs>
              <a:gs pos="63000">
                <a:srgbClr val="CCFFCC"/>
              </a:gs>
              <a:gs pos="26000">
                <a:srgbClr val="CCFFFF"/>
              </a:gs>
              <a:gs pos="100000">
                <a:srgbClr val="CCFFCC"/>
              </a:gs>
            </a:gsLst>
            <a:lin ang="5400000" scaled="0"/>
            <a:tileRect/>
          </a:gradFill>
        </p:spPr>
        <p:txBody>
          <a:bodyPr wrap="square" rtlCol="0">
            <a:spAutoFit/>
          </a:bodyPr>
          <a:lstStyle/>
          <a:p>
            <a:endParaRPr lang="en-US" sz="1900" dirty="0">
              <a:solidFill>
                <a:prstClr val="black"/>
              </a:solidFill>
            </a:endParaRPr>
          </a:p>
          <a:p>
            <a:endParaRPr lang="en-US" sz="1900" dirty="0">
              <a:solidFill>
                <a:prstClr val="black"/>
              </a:solidFill>
            </a:endParaRPr>
          </a:p>
          <a:p>
            <a:endParaRPr lang="en-US" sz="19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6129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1773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382000" y="6477000"/>
            <a:ext cx="762000" cy="365125"/>
          </a:xfrm>
        </p:spPr>
        <p:txBody>
          <a:bodyPr/>
          <a:lstStyle/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913625095"/>
              </p:ext>
            </p:extLst>
          </p:nvPr>
        </p:nvGraphicFramePr>
        <p:xfrm>
          <a:off x="8534402" y="76200"/>
          <a:ext cx="44834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" name="Photo Editor Photo" r:id="rId3" imgW="1152381" imgH="1371429" progId="">
                  <p:embed/>
                </p:oleObj>
              </mc:Choice>
              <mc:Fallback>
                <p:oleObj name="Photo Editor Photo" r:id="rId3" imgW="1152381" imgH="1371429" progId="">
                  <p:embed/>
                  <p:pic>
                    <p:nvPicPr>
                      <p:cNvPr id="0" name="Picture 116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2" y="76200"/>
                        <a:ext cx="448347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Connector 6"/>
          <p:cNvCxnSpPr/>
          <p:nvPr userDrawn="1"/>
        </p:nvCxnSpPr>
        <p:spPr>
          <a:xfrm>
            <a:off x="0" y="6477000"/>
            <a:ext cx="9144000" cy="0"/>
          </a:xfrm>
          <a:prstGeom prst="line">
            <a:avLst/>
          </a:prstGeom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4"/>
          <p:cNvSpPr txBox="1">
            <a:spLocks noChangeArrowheads="1"/>
          </p:cNvSpPr>
          <p:nvPr userDrawn="1"/>
        </p:nvSpPr>
        <p:spPr>
          <a:xfrm>
            <a:off x="76200" y="6496569"/>
            <a:ext cx="4953000" cy="32067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 b="0" i="1" baseline="0">
                <a:solidFill>
                  <a:srgbClr val="0000CC"/>
                </a:solidFill>
              </a:defRPr>
            </a:lvl1pPr>
          </a:lstStyle>
          <a:p>
            <a:pPr>
              <a:defRPr/>
            </a:pPr>
            <a:r>
              <a:rPr lang="en-US" dirty="0">
                <a:solidFill>
                  <a:srgbClr val="0033CC"/>
                </a:solidFill>
                <a:cs typeface="Arial" charset="0"/>
              </a:rPr>
              <a:t>One Nation One Grid</a:t>
            </a: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27041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/>
        </p:nvGraphicFramePr>
        <p:xfrm>
          <a:off x="8534402" y="76200"/>
          <a:ext cx="44767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4" name="Photo Editor Photo" r:id="rId3" imgW="1152381" imgH="1371429" progId="">
                  <p:embed/>
                </p:oleObj>
              </mc:Choice>
              <mc:Fallback>
                <p:oleObj name="Photo Editor Photo" r:id="rId3" imgW="1152381" imgH="1371429" progId="">
                  <p:embed/>
                  <p:pic>
                    <p:nvPicPr>
                      <p:cNvPr id="0" name="Picture 96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4402" y="76200"/>
                        <a:ext cx="447675" cy="533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" name="Straight Connector 6"/>
          <p:cNvCxnSpPr/>
          <p:nvPr userDrawn="1"/>
        </p:nvCxnSpPr>
        <p:spPr>
          <a:xfrm>
            <a:off x="0" y="6477000"/>
            <a:ext cx="9144000" cy="0"/>
          </a:xfrm>
          <a:prstGeom prst="line">
            <a:avLst/>
          </a:prstGeom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8"/>
          <p:cNvCxnSpPr/>
          <p:nvPr userDrawn="1"/>
        </p:nvCxnSpPr>
        <p:spPr>
          <a:xfrm>
            <a:off x="0" y="685800"/>
            <a:ext cx="9144000" cy="0"/>
          </a:xfrm>
          <a:prstGeom prst="line">
            <a:avLst/>
          </a:prstGeom>
          <a:ln w="12700" cmpd="sng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011203" y="6461323"/>
            <a:ext cx="762000" cy="3651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CE88ED29-D356-451C-BB06-9C032BE5A0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86802" y="6497079"/>
            <a:ext cx="325333" cy="329175"/>
          </a:xfrm>
          <a:prstGeom prst="rect">
            <a:avLst/>
          </a:prstGeom>
        </p:spPr>
      </p:pic>
      <p:grpSp>
        <p:nvGrpSpPr>
          <p:cNvPr id="11" name="Group 10"/>
          <p:cNvGrpSpPr/>
          <p:nvPr userDrawn="1"/>
        </p:nvGrpSpPr>
        <p:grpSpPr>
          <a:xfrm>
            <a:off x="-76200" y="6400800"/>
            <a:ext cx="3860804" cy="584775"/>
            <a:chOff x="2866360" y="3558636"/>
            <a:chExt cx="798787" cy="812786"/>
          </a:xfrm>
        </p:grpSpPr>
        <p:sp>
          <p:nvSpPr>
            <p:cNvPr id="12" name="TextBox 11"/>
            <p:cNvSpPr txBox="1"/>
            <p:nvPr userDrawn="1"/>
          </p:nvSpPr>
          <p:spPr>
            <a:xfrm>
              <a:off x="2866360" y="3558636"/>
              <a:ext cx="419100" cy="812786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3200" b="1" baseline="0" dirty="0">
                  <a:solidFill>
                    <a:srgbClr val="C00000"/>
                  </a:solidFill>
                </a:rPr>
                <a:t>ONE</a:t>
              </a:r>
            </a:p>
          </p:txBody>
        </p:sp>
        <p:sp>
          <p:nvSpPr>
            <p:cNvPr id="13" name="TextBox 12"/>
            <p:cNvSpPr txBox="1"/>
            <p:nvPr userDrawn="1"/>
          </p:nvSpPr>
          <p:spPr>
            <a:xfrm>
              <a:off x="3055547" y="3676275"/>
              <a:ext cx="609600" cy="57750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US" sz="700" b="1" baseline="0" dirty="0">
                  <a:solidFill>
                    <a:srgbClr val="C00000"/>
                  </a:solidFill>
                </a:rPr>
                <a:t>Nation</a:t>
              </a:r>
            </a:p>
            <a:p>
              <a:pPr algn="l"/>
              <a:r>
                <a:rPr lang="en-US" sz="700" b="1" baseline="0" dirty="0">
                  <a:solidFill>
                    <a:srgbClr val="C00000"/>
                  </a:solidFill>
                </a:rPr>
                <a:t>Grid</a:t>
              </a:r>
            </a:p>
            <a:p>
              <a:pPr algn="l"/>
              <a:r>
                <a:rPr lang="en-US" sz="700" b="1" baseline="0" dirty="0">
                  <a:solidFill>
                    <a:srgbClr val="C00000"/>
                  </a:solidFill>
                </a:rPr>
                <a:t>Frequency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860321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4A57CC-69AD-43AE-A443-F124C758044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6357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90" r:id="rId6"/>
    <p:sldLayoutId id="2147483654" r:id="rId7"/>
    <p:sldLayoutId id="2147483655" r:id="rId8"/>
    <p:sldLayoutId id="2147483661" r:id="rId9"/>
    <p:sldLayoutId id="2147483656" r:id="rId10"/>
    <p:sldLayoutId id="2147483657" r:id="rId11"/>
    <p:sldLayoutId id="2147483658" r:id="rId12"/>
    <p:sldLayoutId id="2147483662" r:id="rId13"/>
  </p:sldLayoutIdLst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slide" Target="slide3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" Target="slide12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>
            <a:extLst>
              <a:ext uri="{FF2B5EF4-FFF2-40B4-BE49-F238E27FC236}">
                <a16:creationId xmlns:a16="http://schemas.microsoft.com/office/drawing/2014/main" id="{0A259466-7BCC-4765-96A6-A2F5EF2FE979}"/>
              </a:ext>
            </a:extLst>
          </p:cNvPr>
          <p:cNvSpPr txBox="1">
            <a:spLocks/>
          </p:cNvSpPr>
          <p:nvPr/>
        </p:nvSpPr>
        <p:spPr>
          <a:xfrm>
            <a:off x="838200" y="2362200"/>
            <a:ext cx="7467600" cy="11430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400" b="1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Draft GNA Regulations- CTU Observations/Proposal</a:t>
            </a:r>
            <a:endParaRPr lang="en-US" sz="1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658572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9AD8CB-6693-4812-89EF-706382BCF58A}"/>
              </a:ext>
            </a:extLst>
          </p:cNvPr>
          <p:cNvSpPr txBox="1"/>
          <p:nvPr/>
        </p:nvSpPr>
        <p:spPr>
          <a:xfrm>
            <a:off x="3717" y="1336119"/>
            <a:ext cx="8915400" cy="36317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lvl="0" indent="-285750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GNA both for Injection and </a:t>
            </a:r>
            <a:r>
              <a:rPr lang="en-US" b="1" dirty="0" err="1">
                <a:latin typeface="Arial" panose="020B0604020202020204" pitchFamily="34" charset="0"/>
                <a:ea typeface="Cambria" panose="02040503050406030204" pitchFamily="18" charset="0"/>
              </a:rPr>
              <a:t>Drawal</a:t>
            </a: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  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If the States needs both </a:t>
            </a:r>
            <a:r>
              <a:rPr lang="en-US" b="1" dirty="0" err="1">
                <a:latin typeface="Arial" panose="020B0604020202020204" pitchFamily="34" charset="0"/>
              </a:rPr>
              <a:t>drawal</a:t>
            </a:r>
            <a:r>
              <a:rPr lang="en-US" b="1" dirty="0">
                <a:latin typeface="Arial" panose="020B0604020202020204" pitchFamily="34" charset="0"/>
              </a:rPr>
              <a:t> and injection GNA</a:t>
            </a:r>
            <a:r>
              <a:rPr lang="en-US" dirty="0">
                <a:latin typeface="Arial" panose="020B0604020202020204" pitchFamily="34" charset="0"/>
              </a:rPr>
              <a:t>, they may define both the quantum separately, as the ISTS requirement for injection and </a:t>
            </a:r>
            <a:r>
              <a:rPr lang="en-US" dirty="0" err="1">
                <a:latin typeface="Arial" panose="020B0604020202020204" pitchFamily="34" charset="0"/>
              </a:rPr>
              <a:t>drawal</a:t>
            </a:r>
            <a:r>
              <a:rPr lang="en-US" dirty="0">
                <a:latin typeface="Arial" panose="020B0604020202020204" pitchFamily="34" charset="0"/>
              </a:rPr>
              <a:t> of power may be different.  </a:t>
            </a:r>
          </a:p>
          <a:p>
            <a:pPr marL="285750" indent="-285750" algn="just">
              <a:spcAft>
                <a:spcPts val="12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marL="539750" indent="-285750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Relinquishment of GNA within and outside the region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If the STU seek decrease in the GNA within the region and increase in GNA outside the region or vice versa, keeping the total GNA Requirement same, </a:t>
            </a:r>
            <a:r>
              <a:rPr lang="en-US" b="1" dirty="0">
                <a:latin typeface="Arial" panose="020B0604020202020204" pitchFamily="34" charset="0"/>
              </a:rPr>
              <a:t> the decrease in GNA shall require relinquishment charges.</a:t>
            </a:r>
          </a:p>
          <a:p>
            <a:pPr>
              <a:spcAft>
                <a:spcPts val="1200"/>
              </a:spcAft>
            </a:pPr>
            <a:endParaRPr lang="en-IN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83D82-A57F-445C-B602-2B0BDBB053F7}"/>
              </a:ext>
            </a:extLst>
          </p:cNvPr>
          <p:cNvSpPr txBox="1"/>
          <p:nvPr/>
        </p:nvSpPr>
        <p:spPr>
          <a:xfrm>
            <a:off x="201058" y="304550"/>
            <a:ext cx="8510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5. Other inputs: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21554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53340DF-89E2-4983-BEEA-852B91845232}"/>
              </a:ext>
            </a:extLst>
          </p:cNvPr>
          <p:cNvSpPr txBox="1"/>
          <p:nvPr/>
        </p:nvSpPr>
        <p:spPr>
          <a:xfrm>
            <a:off x="3429000" y="284863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4103222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1D74-6D80-466A-A36B-ED0D9506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4953" y="277054"/>
            <a:ext cx="4386263" cy="271802"/>
          </a:xfrm>
        </p:spPr>
        <p:txBody>
          <a:bodyPr>
            <a:noAutofit/>
          </a:bodyPr>
          <a:lstStyle/>
          <a:p>
            <a:r>
              <a:rPr lang="en-US" sz="2400" b="1" dirty="0">
                <a:latin typeface="+mn-lt"/>
                <a:cs typeface="Arial" panose="020B0604020202020204" pitchFamily="34" charset="0"/>
              </a:rPr>
              <a:t>Bhuj Pooling Station</a:t>
            </a:r>
            <a:endParaRPr lang="en-IN" sz="2400" b="1" dirty="0">
              <a:latin typeface="+mn-lt"/>
              <a:cs typeface="Arial" panose="020B060402020202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F85F51ED-E258-447E-B0E8-DD615012D0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4953" y="1427102"/>
            <a:ext cx="4297240" cy="4034806"/>
          </a:xfrm>
          <a:prstGeom prst="rect">
            <a:avLst/>
          </a:prstGeom>
        </p:spPr>
      </p:pic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4350FBC2-6DD5-4D2F-ACA2-1D71BC34DB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118010"/>
              </p:ext>
            </p:extLst>
          </p:nvPr>
        </p:nvGraphicFramePr>
        <p:xfrm>
          <a:off x="4352192" y="1071562"/>
          <a:ext cx="4736855" cy="5080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468594">
                  <a:extLst>
                    <a:ext uri="{9D8B030D-6E8A-4147-A177-3AD203B41FA5}">
                      <a16:colId xmlns:a16="http://schemas.microsoft.com/office/drawing/2014/main" val="332823753"/>
                    </a:ext>
                  </a:extLst>
                </a:gridCol>
                <a:gridCol w="2268261">
                  <a:extLst>
                    <a:ext uri="{9D8B030D-6E8A-4147-A177-3AD203B41FA5}">
                      <a16:colId xmlns:a16="http://schemas.microsoft.com/office/drawing/2014/main" val="2799008334"/>
                    </a:ext>
                  </a:extLst>
                </a:gridCol>
              </a:tblGrid>
              <a:tr h="32794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Generation Project</a:t>
                      </a:r>
                      <a:endParaRPr lang="en-IN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 Narrow" panose="020B0606020202030204" pitchFamily="34" charset="0"/>
                        </a:rPr>
                        <a:t>ATS / Common tr. System </a:t>
                      </a:r>
                      <a:endParaRPr lang="en-IN" sz="14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883972130"/>
                  </a:ext>
                </a:extLst>
              </a:tr>
              <a:tr h="121158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1.  LTA granted  : 2924.5MW</a:t>
                      </a:r>
                      <a:endParaRPr lang="en-IN" sz="12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3038" marR="0" lvl="0" indent="-1730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  <a:tabLst>
                          <a:tab pos="55563" algn="l"/>
                        </a:tabLst>
                      </a:pPr>
                      <a:r>
                        <a:rPr lang="en-US" sz="1100" b="0" dirty="0">
                          <a:effectLst/>
                          <a:latin typeface="Arial Narrow" panose="020B0606020202030204" pitchFamily="34" charset="0"/>
                        </a:rPr>
                        <a:t>Green Infra (550), TPL (500), </a:t>
                      </a:r>
                    </a:p>
                    <a:p>
                      <a:pPr marL="111125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b="0" dirty="0" err="1">
                          <a:effectLst/>
                          <a:latin typeface="Arial Narrow" panose="020B0606020202030204" pitchFamily="34" charset="0"/>
                        </a:rPr>
                        <a:t>Alfanar</a:t>
                      </a:r>
                      <a:r>
                        <a:rPr lang="en-US" sz="1100" b="0" dirty="0">
                          <a:effectLst/>
                          <a:latin typeface="Arial Narrow" panose="020B0606020202030204" pitchFamily="34" charset="0"/>
                        </a:rPr>
                        <a:t> (300), Renew (AP2) (300), </a:t>
                      </a:r>
                    </a:p>
                    <a:p>
                      <a:pPr marL="111125" marR="0" lvl="0" indent="0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b="0" dirty="0">
                          <a:effectLst/>
                          <a:latin typeface="Arial Narrow" panose="020B0606020202030204" pitchFamily="34" charset="0"/>
                        </a:rPr>
                        <a:t>Renew (TN) (265),</a:t>
                      </a:r>
                      <a:r>
                        <a:rPr lang="en-US" sz="1100" b="0" baseline="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US" sz="1100" b="0" dirty="0" err="1">
                          <a:effectLst/>
                          <a:latin typeface="Arial Narrow" panose="020B0606020202030204" pitchFamily="34" charset="0"/>
                        </a:rPr>
                        <a:t>Avikiran</a:t>
                      </a:r>
                      <a:r>
                        <a:rPr lang="en-US" sz="1100" b="0" dirty="0">
                          <a:effectLst/>
                          <a:latin typeface="Arial Narrow" panose="020B0606020202030204" pitchFamily="34" charset="0"/>
                        </a:rPr>
                        <a:t> (285)</a:t>
                      </a:r>
                    </a:p>
                    <a:p>
                      <a:pPr marL="173038" marR="0" lvl="0" indent="-1730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US" sz="12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3038" marR="0" lvl="0" indent="-1730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AWEK1L (725MW) </a:t>
                      </a:r>
                    </a:p>
                    <a:p>
                      <a:pPr marL="173038" marR="0" lvl="0" indent="-1730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endParaRPr lang="en-IN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173038" marR="0" lvl="0" indent="-1730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6x500MVA, 400/220kV ICT</a:t>
                      </a:r>
                    </a:p>
                    <a:p>
                      <a:pPr marL="173038" marR="0" lvl="0" indent="-173038" algn="just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2x1500MVA, 765/400kV ICT</a:t>
                      </a:r>
                      <a:endParaRPr lang="en-IN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Estimated Cost: INR </a:t>
                      </a: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</a:rPr>
                        <a:t>496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Cr</a:t>
                      </a:r>
                      <a:endParaRPr lang="en-IN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Common Tr. System for AWEK1L</a:t>
                      </a:r>
                      <a:r>
                        <a:rPr lang="en-US" sz="1200" baseline="0" dirty="0">
                          <a:effectLst/>
                          <a:latin typeface="Arial Narrow" panose="020B0606020202030204" pitchFamily="34" charset="0"/>
                        </a:rPr>
                        <a:t> (725)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 </a:t>
                      </a:r>
                      <a:r>
                        <a:rPr lang="en-IN" sz="1200" dirty="0">
                          <a:effectLst/>
                          <a:latin typeface="Arial Narrow" panose="020B0606020202030204" pitchFamily="34" charset="0"/>
                        </a:rPr>
                        <a:t> (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Estimated Cost: INR </a:t>
                      </a:r>
                      <a:r>
                        <a:rPr lang="en-US" sz="1200" b="1" dirty="0">
                          <a:effectLst/>
                          <a:latin typeface="Arial Narrow" panose="020B0606020202030204" pitchFamily="34" charset="0"/>
                        </a:rPr>
                        <a:t>2721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 Cr)</a:t>
                      </a: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6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1134975591"/>
                  </a:ext>
                </a:extLst>
              </a:tr>
              <a:tr h="484247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2. LTA relinquished: 1314.5MW</a:t>
                      </a:r>
                      <a:endParaRPr lang="en-IN" sz="12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TPL (500), Renew (265), AWEK1L (550)</a:t>
                      </a:r>
                      <a:endParaRPr lang="en-IN" sz="1100" dirty="0"/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IN" sz="1200" dirty="0">
                        <a:effectLst/>
                        <a:latin typeface="Arial Narrow" panose="020B0606020202030204" pitchFamily="34" charset="0"/>
                        <a:ea typeface="+mn-ea"/>
                        <a:cs typeface="Mangal" panose="02040503050203030202" pitchFamily="18" charset="0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218400578"/>
                  </a:ext>
                </a:extLst>
              </a:tr>
              <a:tr h="617039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3. LTA Granted : 1032.5MW</a:t>
                      </a:r>
                      <a:endParaRPr lang="en-IN" sz="12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AWEK3L(250),CTN(140),Netra(300),AWEK5L(130MW), Renew (AP2) (37.5), </a:t>
                      </a:r>
                      <a:r>
                        <a:rPr lang="en-US" sz="1100" b="0" kern="1200" dirty="0" err="1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Srijan</a:t>
                      </a: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(175)</a:t>
                      </a:r>
                      <a:endParaRPr lang="en-IN" sz="1100" b="0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Common Transmission System </a:t>
                      </a:r>
                      <a:endParaRPr lang="en-IN" sz="1200" dirty="0">
                        <a:effectLst/>
                        <a:latin typeface="Arial Narrow" panose="020B0606020202030204" pitchFamily="34" charset="0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1611609376"/>
                  </a:ext>
                </a:extLst>
              </a:tr>
              <a:tr h="777240"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4. LTA Operationalization: 849MW</a:t>
                      </a:r>
                      <a:endParaRPr lang="en-IN" sz="1200" b="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Renew (AP2) (150), </a:t>
                      </a:r>
                    </a:p>
                    <a:p>
                      <a:pPr marL="171450" marR="0" lvl="0" indent="-17145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	Green Infra (398.8, balance 151.2 with existing system); </a:t>
                      </a:r>
                    </a:p>
                    <a:p>
                      <a:pPr marL="171450" marR="0" lvl="0" indent="-17145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	AWEK1L (100), </a:t>
                      </a:r>
                      <a:r>
                        <a:rPr lang="en-US" sz="1100" b="0" kern="1200" dirty="0" err="1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Alfanar</a:t>
                      </a: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(200)</a:t>
                      </a:r>
                    </a:p>
                    <a:p>
                      <a:pPr marL="0" marR="0" lvl="0" indent="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endParaRPr lang="en-IN" sz="800" b="0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 Narrow" panose="020B0606020202030204" pitchFamily="34" charset="0"/>
                      </a:endParaRP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2x500MVA ICTs (1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st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&amp;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nd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 </a:t>
                      </a: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2618553545"/>
                  </a:ext>
                </a:extLst>
              </a:tr>
              <a:tr h="463930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5. LTA Operationalized:  212.5MW</a:t>
                      </a:r>
                      <a:endParaRPr lang="en-IN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Renew (AP2) (112.5), </a:t>
                      </a:r>
                      <a:r>
                        <a:rPr lang="en-US" sz="1100" b="0" kern="1200" dirty="0" err="1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Alfanar</a:t>
                      </a: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(100)</a:t>
                      </a:r>
                      <a:endParaRPr lang="en-IN" sz="1100" b="0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1x500MVA ICTs (3</a:t>
                      </a:r>
                      <a:r>
                        <a:rPr lang="en-US" sz="1200" kern="1200" baseline="300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rd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Arial Narrow" panose="020B0606020202030204" pitchFamily="34" charset="0"/>
                        </a:rPr>
                        <a:t> </a:t>
                      </a:r>
                      <a:endParaRPr lang="en-IN" sz="120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1008247160"/>
                  </a:ext>
                </a:extLst>
              </a:tr>
              <a:tr h="39080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6. LTA Operationalized: 360MW</a:t>
                      </a:r>
                      <a:endParaRPr lang="en-IN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kern="1200" dirty="0" err="1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Avikiran</a:t>
                      </a: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(285),</a:t>
                      </a:r>
                      <a:r>
                        <a:rPr lang="en-US" sz="1100" b="0" kern="1200" baseline="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AWEK1L (75)</a:t>
                      </a:r>
                      <a:endParaRPr lang="en-IN" sz="1100" b="0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3x500MVA ICTs (4th, 5th, 6th)</a:t>
                      </a: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2x1500MVA, 765/400kV ICT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517970858"/>
                  </a:ext>
                </a:extLst>
              </a:tr>
              <a:tr h="488577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Symbol" panose="05050102010706020507" pitchFamily="18" charset="2"/>
                        <a:buNone/>
                        <a:tabLst/>
                        <a:defRPr/>
                      </a:pPr>
                      <a:r>
                        <a:rPr lang="en-US" sz="1200" b="0" dirty="0">
                          <a:effectLst/>
                          <a:latin typeface="Arial Narrow" panose="020B0606020202030204" pitchFamily="34" charset="0"/>
                        </a:rPr>
                        <a:t>7. LTA Operationalized: 337.5MW</a:t>
                      </a:r>
                      <a:endParaRPr lang="en-IN" sz="1200" b="0" dirty="0">
                        <a:effectLst/>
                        <a:latin typeface="Arial Narrow" panose="020B0606020202030204" pitchFamily="34" charset="0"/>
                        <a:ea typeface="Calibri" panose="020F0502020204030204" pitchFamily="34" charset="0"/>
                        <a:cs typeface="Mangal" panose="02040503050203030202" pitchFamily="18" charset="0"/>
                      </a:endParaRPr>
                    </a:p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AWEK3L (250), CTN (50), </a:t>
                      </a:r>
                    </a:p>
                    <a:p>
                      <a:pPr marL="171450" marR="0" lvl="0" indent="-171450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None/>
                      </a:pPr>
                      <a:r>
                        <a:rPr lang="en-US" sz="1100" b="0" kern="1200" dirty="0">
                          <a:solidFill>
                            <a:schemeClr val="lt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	Renew (AP2) (37.5)</a:t>
                      </a:r>
                      <a:endParaRPr lang="en-IN" sz="1100" b="0" kern="1200" dirty="0">
                        <a:solidFill>
                          <a:schemeClr val="lt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3377" marR="33377" marT="0" marB="0"/>
                </a:tc>
                <a:tc>
                  <a:txBody>
                    <a:bodyPr/>
                    <a:lstStyle/>
                    <a:p>
                      <a:pPr marL="173038" marR="0" lvl="0" indent="-173038" algn="just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Symbol" panose="05050102010706020507" pitchFamily="18" charset="2"/>
                        <a:buChar char="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Existing transmission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Arial Narrow" panose="020B0606020202030204" pitchFamily="34" charset="0"/>
                          <a:ea typeface="+mn-ea"/>
                          <a:cs typeface="+mn-cs"/>
                        </a:rPr>
                        <a:t> system</a:t>
                      </a:r>
                      <a:endParaRPr lang="en-IN" sz="1200" kern="1200" dirty="0">
                        <a:solidFill>
                          <a:schemeClr val="dk1"/>
                        </a:solidFill>
                        <a:effectLst/>
                        <a:latin typeface="Arial Narrow" panose="020B0606020202030204" pitchFamily="34" charset="0"/>
                        <a:ea typeface="+mn-ea"/>
                        <a:cs typeface="+mn-cs"/>
                      </a:endParaRPr>
                    </a:p>
                  </a:txBody>
                  <a:tcPr marL="33377" marR="33377" marT="0" marB="0"/>
                </a:tc>
                <a:extLst>
                  <a:ext uri="{0D108BD9-81ED-4DB2-BD59-A6C34878D82A}">
                    <a16:rowId xmlns:a16="http://schemas.microsoft.com/office/drawing/2014/main" val="1591290595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37EF7E8C-EFB6-4837-83A9-7BD8570371E4}"/>
              </a:ext>
            </a:extLst>
          </p:cNvPr>
          <p:cNvSpPr/>
          <p:nvPr/>
        </p:nvSpPr>
        <p:spPr>
          <a:xfrm>
            <a:off x="1289173" y="4292001"/>
            <a:ext cx="1828800" cy="653047"/>
          </a:xfrm>
          <a:prstGeom prst="rect">
            <a:avLst/>
          </a:prstGeom>
          <a:solidFill>
            <a:srgbClr val="FFFF00">
              <a:alpha val="23000"/>
            </a:srgbClr>
          </a:solidFill>
          <a:ln>
            <a:prstDash val="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990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911D74-6D80-466A-A36B-ED0D95063E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1993" y="533400"/>
            <a:ext cx="8900013" cy="355856"/>
          </a:xfrm>
        </p:spPr>
        <p:txBody>
          <a:bodyPr>
            <a:noAutofit/>
          </a:bodyPr>
          <a:lstStyle/>
          <a:p>
            <a:pPr algn="l"/>
            <a:r>
              <a:rPr lang="en-US" sz="2400" b="1" dirty="0" err="1">
                <a:latin typeface="+mn-lt"/>
                <a:cs typeface="Arial" panose="020B0604020202020204" pitchFamily="34" charset="0"/>
              </a:rPr>
              <a:t>Neemuch</a:t>
            </a:r>
            <a:r>
              <a:rPr lang="en-US" sz="2400" b="1" dirty="0">
                <a:latin typeface="+mn-lt"/>
                <a:cs typeface="Arial" panose="020B0604020202020204" pitchFamily="34" charset="0"/>
              </a:rPr>
              <a:t> Pooling Station (1GW)</a:t>
            </a:r>
            <a:endParaRPr lang="en-IN" sz="2400" b="1" dirty="0">
              <a:latin typeface="+mn-lt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2B84263-A36E-4243-B41E-5AA0911AF682}"/>
              </a:ext>
            </a:extLst>
          </p:cNvPr>
          <p:cNvSpPr txBox="1"/>
          <p:nvPr/>
        </p:nvSpPr>
        <p:spPr>
          <a:xfrm>
            <a:off x="4872352" y="1376395"/>
            <a:ext cx="4167050" cy="23314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en-US" b="1" dirty="0">
                <a:solidFill>
                  <a:srgbClr val="02010B"/>
                </a:solidFill>
              </a:rPr>
              <a:t>Project: </a:t>
            </a:r>
            <a:r>
              <a:rPr lang="en-US" b="1" dirty="0" err="1">
                <a:solidFill>
                  <a:srgbClr val="02010B"/>
                </a:solidFill>
              </a:rPr>
              <a:t>Neemuch</a:t>
            </a:r>
            <a:r>
              <a:rPr lang="en-US" b="1" dirty="0">
                <a:solidFill>
                  <a:srgbClr val="02010B"/>
                </a:solidFill>
              </a:rPr>
              <a:t> Solar Park (500MW)</a:t>
            </a:r>
          </a:p>
          <a:p>
            <a:pPr lvl="0" algn="just"/>
            <a:r>
              <a:rPr lang="en-US" sz="1650" b="1" dirty="0">
                <a:solidFill>
                  <a:srgbClr val="02010B"/>
                </a:solidFill>
              </a:rPr>
              <a:t>Associated Transmission System (ATS)</a:t>
            </a:r>
            <a:r>
              <a:rPr lang="en-US" b="1" dirty="0">
                <a:solidFill>
                  <a:srgbClr val="02010B"/>
                </a:solidFill>
              </a:rPr>
              <a:t>:</a:t>
            </a:r>
            <a:endParaRPr lang="en-IN" b="1" dirty="0">
              <a:solidFill>
                <a:srgbClr val="02010B"/>
              </a:solidFill>
            </a:endParaRPr>
          </a:p>
          <a:p>
            <a:pPr marL="119063" indent="-119063" algn="just">
              <a:buFont typeface="Arial" panose="020B0604020202020204" pitchFamily="34" charset="0"/>
              <a:buChar char="•"/>
            </a:pPr>
            <a:r>
              <a:rPr lang="en-US" sz="1500" dirty="0">
                <a:solidFill>
                  <a:srgbClr val="02010B"/>
                </a:solidFill>
              </a:rPr>
              <a:t>2x500MVA, 400/220kV </a:t>
            </a:r>
            <a:r>
              <a:rPr lang="en-US" sz="1500" dirty="0" err="1">
                <a:solidFill>
                  <a:srgbClr val="02010B"/>
                </a:solidFill>
              </a:rPr>
              <a:t>Neemuch</a:t>
            </a:r>
            <a:r>
              <a:rPr lang="en-US" sz="1500" dirty="0">
                <a:solidFill>
                  <a:srgbClr val="02010B"/>
                </a:solidFill>
              </a:rPr>
              <a:t> PS (new). </a:t>
            </a:r>
          </a:p>
          <a:p>
            <a:pPr marL="119063" indent="-119063" algn="just">
              <a:buFont typeface="Arial" panose="020B0604020202020204" pitchFamily="34" charset="0"/>
              <a:buChar char="•"/>
            </a:pPr>
            <a:r>
              <a:rPr lang="en-IN" sz="1500" dirty="0" err="1">
                <a:solidFill>
                  <a:srgbClr val="02010B"/>
                </a:solidFill>
              </a:rPr>
              <a:t>Neemuch</a:t>
            </a:r>
            <a:r>
              <a:rPr lang="en-IN" sz="1500" dirty="0">
                <a:solidFill>
                  <a:srgbClr val="02010B"/>
                </a:solidFill>
              </a:rPr>
              <a:t> PS – Chittorgarh (PG) 400kV D/c line (High Capacity) </a:t>
            </a:r>
          </a:p>
          <a:p>
            <a:pPr marL="119063" indent="-119063" algn="just">
              <a:buFont typeface="Arial" panose="020B0604020202020204" pitchFamily="34" charset="0"/>
              <a:buChar char="•"/>
            </a:pPr>
            <a:r>
              <a:rPr lang="en-IN" sz="1500" dirty="0" err="1">
                <a:solidFill>
                  <a:srgbClr val="02010B"/>
                </a:solidFill>
              </a:rPr>
              <a:t>Neemuch</a:t>
            </a:r>
            <a:r>
              <a:rPr lang="en-IN" sz="1500" dirty="0">
                <a:solidFill>
                  <a:srgbClr val="02010B"/>
                </a:solidFill>
              </a:rPr>
              <a:t> PS – </a:t>
            </a:r>
            <a:r>
              <a:rPr lang="en-IN" sz="1500" dirty="0" err="1">
                <a:solidFill>
                  <a:srgbClr val="02010B"/>
                </a:solidFill>
              </a:rPr>
              <a:t>Mandsaur</a:t>
            </a:r>
            <a:r>
              <a:rPr lang="en-IN" sz="1500" dirty="0">
                <a:solidFill>
                  <a:srgbClr val="02010B"/>
                </a:solidFill>
              </a:rPr>
              <a:t> 400kV D/c line (High Capacity)</a:t>
            </a:r>
          </a:p>
          <a:p>
            <a:pPr algn="just"/>
            <a:endParaRPr lang="en-IN" b="1" dirty="0">
              <a:solidFill>
                <a:srgbClr val="02010B"/>
              </a:solidFill>
            </a:endParaRPr>
          </a:p>
          <a:p>
            <a:pPr algn="just"/>
            <a:r>
              <a:rPr lang="en-IN" sz="1650" b="1" dirty="0">
                <a:solidFill>
                  <a:srgbClr val="02010B"/>
                </a:solidFill>
              </a:rPr>
              <a:t>Estimated Cost:</a:t>
            </a:r>
            <a:r>
              <a:rPr lang="en-IN" sz="1650" dirty="0">
                <a:solidFill>
                  <a:srgbClr val="02010B"/>
                </a:solidFill>
              </a:rPr>
              <a:t> </a:t>
            </a:r>
            <a:r>
              <a:rPr lang="en-IN" sz="1500" dirty="0">
                <a:solidFill>
                  <a:srgbClr val="02010B"/>
                </a:solidFill>
              </a:rPr>
              <a:t>INR 547 Cr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C8DE4D9-4107-42D5-9A8A-B91EEF2DEC9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006" y="1469365"/>
            <a:ext cx="4642346" cy="414099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C355F358-BA76-40EF-94B0-C9CEB015DB5A}"/>
              </a:ext>
            </a:extLst>
          </p:cNvPr>
          <p:cNvSpPr txBox="1"/>
          <p:nvPr/>
        </p:nvSpPr>
        <p:spPr>
          <a:xfrm>
            <a:off x="2478646" y="5172587"/>
            <a:ext cx="23937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02010B"/>
                </a:solidFill>
              </a:rPr>
              <a:t>Transmission Scheme for </a:t>
            </a:r>
            <a:r>
              <a:rPr lang="en-US" sz="1050" b="1" dirty="0" err="1">
                <a:solidFill>
                  <a:srgbClr val="02010B"/>
                </a:solidFill>
              </a:rPr>
              <a:t>Neemuch</a:t>
            </a:r>
            <a:r>
              <a:rPr lang="en-US" sz="1050" b="1" dirty="0">
                <a:solidFill>
                  <a:srgbClr val="02010B"/>
                </a:solidFill>
              </a:rPr>
              <a:t> SP</a:t>
            </a:r>
            <a:endParaRPr lang="en-IN" sz="1050" b="1" dirty="0">
              <a:solidFill>
                <a:srgbClr val="02010B"/>
              </a:solidFill>
            </a:endParaRPr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E28AC41F-10DE-49A3-851F-9F8238433830}"/>
              </a:ext>
            </a:extLst>
          </p:cNvPr>
          <p:cNvCxnSpPr/>
          <p:nvPr/>
        </p:nvCxnSpPr>
        <p:spPr>
          <a:xfrm flipH="1">
            <a:off x="2084549" y="5290598"/>
            <a:ext cx="394097" cy="0"/>
          </a:xfrm>
          <a:prstGeom prst="line">
            <a:avLst/>
          </a:prstGeom>
          <a:ln w="28575">
            <a:solidFill>
              <a:schemeClr val="accent2">
                <a:lumMod val="75000"/>
                <a:lumOff val="25000"/>
              </a:schemeClr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BC262F07-9723-4CB4-8160-E831D3202EDD}"/>
              </a:ext>
            </a:extLst>
          </p:cNvPr>
          <p:cNvSpPr txBox="1"/>
          <p:nvPr/>
        </p:nvSpPr>
        <p:spPr>
          <a:xfrm>
            <a:off x="2478646" y="5374915"/>
            <a:ext cx="239370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050" b="1" dirty="0">
                <a:solidFill>
                  <a:srgbClr val="02010B"/>
                </a:solidFill>
              </a:rPr>
              <a:t>Existing / UC </a:t>
            </a:r>
            <a:endParaRPr lang="en-IN" sz="1050" b="1" dirty="0">
              <a:solidFill>
                <a:srgbClr val="02010B"/>
              </a:solidFill>
            </a:endParaRP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C5E62EBE-3450-4FEF-8D2D-4D9BFA4CB043}"/>
              </a:ext>
            </a:extLst>
          </p:cNvPr>
          <p:cNvCxnSpPr/>
          <p:nvPr/>
        </p:nvCxnSpPr>
        <p:spPr>
          <a:xfrm flipH="1">
            <a:off x="2084549" y="5497444"/>
            <a:ext cx="394097" cy="0"/>
          </a:xfrm>
          <a:prstGeom prst="line">
            <a:avLst/>
          </a:prstGeom>
          <a:ln w="28575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83423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4">
            <a:extLst>
              <a:ext uri="{FF2B5EF4-FFF2-40B4-BE49-F238E27FC236}">
                <a16:creationId xmlns:a16="http://schemas.microsoft.com/office/drawing/2014/main" id="{777B9F54-1ED9-4FD9-894F-540038837CC6}"/>
              </a:ext>
            </a:extLst>
          </p:cNvPr>
          <p:cNvGrpSpPr>
            <a:grpSpLocks noChangeAspect="1"/>
          </p:cNvGrpSpPr>
          <p:nvPr/>
        </p:nvGrpSpPr>
        <p:grpSpPr bwMode="auto">
          <a:xfrm>
            <a:off x="122237" y="1295400"/>
            <a:ext cx="8915400" cy="4387851"/>
            <a:chOff x="72" y="778"/>
            <a:chExt cx="5616" cy="2764"/>
          </a:xfrm>
        </p:grpSpPr>
        <p:sp>
          <p:nvSpPr>
            <p:cNvPr id="5" name="AutoShape 3">
              <a:extLst>
                <a:ext uri="{FF2B5EF4-FFF2-40B4-BE49-F238E27FC236}">
                  <a16:creationId xmlns:a16="http://schemas.microsoft.com/office/drawing/2014/main" id="{691A54CB-26A9-4000-9DC6-9F3EA65DA726}"/>
                </a:ext>
              </a:extLst>
            </p:cNvPr>
            <p:cNvSpPr>
              <a:spLocks noChangeAspect="1" noChangeArrowheads="1" noTextEdit="1"/>
            </p:cNvSpPr>
            <p:nvPr/>
          </p:nvSpPr>
          <p:spPr bwMode="auto">
            <a:xfrm>
              <a:off x="72" y="778"/>
              <a:ext cx="5616" cy="276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grpSp>
          <p:nvGrpSpPr>
            <p:cNvPr id="6" name="Group 205">
              <a:extLst>
                <a:ext uri="{FF2B5EF4-FFF2-40B4-BE49-F238E27FC236}">
                  <a16:creationId xmlns:a16="http://schemas.microsoft.com/office/drawing/2014/main" id="{6D3A18F3-D8C7-4D70-8FB0-46468DA8E895}"/>
                </a:ext>
              </a:extLst>
            </p:cNvPr>
            <p:cNvGrpSpPr>
              <a:grpSpLocks/>
            </p:cNvGrpSpPr>
            <p:nvPr/>
          </p:nvGrpSpPr>
          <p:grpSpPr bwMode="auto">
            <a:xfrm>
              <a:off x="107" y="778"/>
              <a:ext cx="5401" cy="2515"/>
              <a:chOff x="107" y="778"/>
              <a:chExt cx="5401" cy="2515"/>
            </a:xfrm>
          </p:grpSpPr>
          <p:sp>
            <p:nvSpPr>
              <p:cNvPr id="126" name="Rectangle 5">
                <a:extLst>
                  <a:ext uri="{FF2B5EF4-FFF2-40B4-BE49-F238E27FC236}">
                    <a16:creationId xmlns:a16="http://schemas.microsoft.com/office/drawing/2014/main" id="{13BF9D6F-5082-4715-BD35-2BA64C9EA43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778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7" name="Rectangle 6">
                <a:extLst>
                  <a:ext uri="{FF2B5EF4-FFF2-40B4-BE49-F238E27FC236}">
                    <a16:creationId xmlns:a16="http://schemas.microsoft.com/office/drawing/2014/main" id="{289424B9-1B17-49F7-A4F2-8813FC6B6FC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881"/>
                <a:ext cx="445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                  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8" name="Rectangle 7">
                <a:extLst>
                  <a:ext uri="{FF2B5EF4-FFF2-40B4-BE49-F238E27FC236}">
                    <a16:creationId xmlns:a16="http://schemas.microsoft.com/office/drawing/2014/main" id="{9452623F-AD56-41FE-8F74-0AA8B611D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97" y="88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29" name="Rectangle 8">
                <a:extLst>
                  <a:ext uri="{FF2B5EF4-FFF2-40B4-BE49-F238E27FC236}">
                    <a16:creationId xmlns:a16="http://schemas.microsoft.com/office/drawing/2014/main" id="{E69ECB52-262E-46DE-AA66-38887DC256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985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0" name="Rectangle 9">
                <a:extLst>
                  <a:ext uri="{FF2B5EF4-FFF2-40B4-BE49-F238E27FC236}">
                    <a16:creationId xmlns:a16="http://schemas.microsoft.com/office/drawing/2014/main" id="{47AB07CD-F59D-4B6C-A88D-335B12F4955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089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1" name="Rectangle 10">
                <a:extLst>
                  <a:ext uri="{FF2B5EF4-FFF2-40B4-BE49-F238E27FC236}">
                    <a16:creationId xmlns:a16="http://schemas.microsoft.com/office/drawing/2014/main" id="{06E7355A-1AE1-46FA-94F8-BAF9C0E7234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19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2" name="Rectangle 11">
                <a:extLst>
                  <a:ext uri="{FF2B5EF4-FFF2-40B4-BE49-F238E27FC236}">
                    <a16:creationId xmlns:a16="http://schemas.microsoft.com/office/drawing/2014/main" id="{121B573F-BDD5-4906-97EB-EE425E5057B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295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3" name="Rectangle 12">
                <a:extLst>
                  <a:ext uri="{FF2B5EF4-FFF2-40B4-BE49-F238E27FC236}">
                    <a16:creationId xmlns:a16="http://schemas.microsoft.com/office/drawing/2014/main" id="{6A8D24A1-6BAC-4C74-A07E-692C593DEA5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399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4" name="Rectangle 13">
                <a:extLst>
                  <a:ext uri="{FF2B5EF4-FFF2-40B4-BE49-F238E27FC236}">
                    <a16:creationId xmlns:a16="http://schemas.microsoft.com/office/drawing/2014/main" id="{9D7989BC-6790-4E4E-90E9-E33FC2E1D6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503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5" name="Rectangle 14">
                <a:extLst>
                  <a:ext uri="{FF2B5EF4-FFF2-40B4-BE49-F238E27FC236}">
                    <a16:creationId xmlns:a16="http://schemas.microsoft.com/office/drawing/2014/main" id="{185A66A9-36CF-4A2C-9F5E-FEEAA46533F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60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6" name="Rectangle 15">
                <a:extLst>
                  <a:ext uri="{FF2B5EF4-FFF2-40B4-BE49-F238E27FC236}">
                    <a16:creationId xmlns:a16="http://schemas.microsoft.com/office/drawing/2014/main" id="{C9CA46F9-DA59-4CCA-BAA7-175F8141E1E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710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7" name="Rectangle 16">
                <a:extLst>
                  <a:ext uri="{FF2B5EF4-FFF2-40B4-BE49-F238E27FC236}">
                    <a16:creationId xmlns:a16="http://schemas.microsoft.com/office/drawing/2014/main" id="{DB9315C0-CC0E-4C71-B550-3D4AA1CB0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814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8" name="Rectangle 17">
                <a:extLst>
                  <a:ext uri="{FF2B5EF4-FFF2-40B4-BE49-F238E27FC236}">
                    <a16:creationId xmlns:a16="http://schemas.microsoft.com/office/drawing/2014/main" id="{D6A5246C-1B9F-4CF8-8C6D-99507131F28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1917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39" name="Rectangle 18">
                <a:extLst>
                  <a:ext uri="{FF2B5EF4-FFF2-40B4-BE49-F238E27FC236}">
                    <a16:creationId xmlns:a16="http://schemas.microsoft.com/office/drawing/2014/main" id="{18A636FB-6721-4848-80F2-F640E200AA2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202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0" name="Rectangle 19">
                <a:extLst>
                  <a:ext uri="{FF2B5EF4-FFF2-40B4-BE49-F238E27FC236}">
                    <a16:creationId xmlns:a16="http://schemas.microsoft.com/office/drawing/2014/main" id="{227688E2-169B-4219-B2F9-B9A04A46B54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2125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1" name="Rectangle 20">
                <a:extLst>
                  <a:ext uri="{FF2B5EF4-FFF2-40B4-BE49-F238E27FC236}">
                    <a16:creationId xmlns:a16="http://schemas.microsoft.com/office/drawing/2014/main" id="{41D6C8A0-0FD5-4239-8F68-A3C3D26A30CA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2228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2" name="Rectangle 21">
                <a:extLst>
                  <a:ext uri="{FF2B5EF4-FFF2-40B4-BE49-F238E27FC236}">
                    <a16:creationId xmlns:a16="http://schemas.microsoft.com/office/drawing/2014/main" id="{1FDABB44-C3EB-4EAB-B282-379857818DF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5" y="778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3" name="Rectangle 22">
                <a:extLst>
                  <a:ext uri="{FF2B5EF4-FFF2-40B4-BE49-F238E27FC236}">
                    <a16:creationId xmlns:a16="http://schemas.microsoft.com/office/drawing/2014/main" id="{5381386B-835E-4770-8E6F-3E195578280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778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4" name="Rectangle 23">
                <a:extLst>
                  <a:ext uri="{FF2B5EF4-FFF2-40B4-BE49-F238E27FC236}">
                    <a16:creationId xmlns:a16="http://schemas.microsoft.com/office/drawing/2014/main" id="{33C8CA65-8AB0-446B-BA2E-6AAC6BACAFA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3" y="778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5" name="Rectangle 24">
                <a:extLst>
                  <a:ext uri="{FF2B5EF4-FFF2-40B4-BE49-F238E27FC236}">
                    <a16:creationId xmlns:a16="http://schemas.microsoft.com/office/drawing/2014/main" id="{7CB51682-82BA-4020-A91B-116E94B6B44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93" y="88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6" name="Rectangle 25">
                <a:extLst>
                  <a:ext uri="{FF2B5EF4-FFF2-40B4-BE49-F238E27FC236}">
                    <a16:creationId xmlns:a16="http://schemas.microsoft.com/office/drawing/2014/main" id="{9FFA34BD-51C2-40F7-A6B2-4A3FD026513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233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47" name="Rectangle 26">
                <a:extLst>
                  <a:ext uri="{FF2B5EF4-FFF2-40B4-BE49-F238E27FC236}">
                    <a16:creationId xmlns:a16="http://schemas.microsoft.com/office/drawing/2014/main" id="{2426B45D-A291-4BFC-A9ED-655526E6D6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2" y="233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54" name="Rectangle 33">
                <a:extLst>
                  <a:ext uri="{FF2B5EF4-FFF2-40B4-BE49-F238E27FC236}">
                    <a16:creationId xmlns:a16="http://schemas.microsoft.com/office/drawing/2014/main" id="{473B88DE-A00F-4093-919A-EE180DFE595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" y="2543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0" name="Rectangle 39">
                <a:extLst>
                  <a:ext uri="{FF2B5EF4-FFF2-40B4-BE49-F238E27FC236}">
                    <a16:creationId xmlns:a16="http://schemas.microsoft.com/office/drawing/2014/main" id="{224BC086-287D-4092-AB1E-DEE914121EF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44" y="2539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66" name="Rectangle 45">
                <a:extLst>
                  <a:ext uri="{FF2B5EF4-FFF2-40B4-BE49-F238E27FC236}">
                    <a16:creationId xmlns:a16="http://schemas.microsoft.com/office/drawing/2014/main" id="{5DC78CD5-1487-416B-9DFE-9DE8120902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30" y="2750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0" name="Rectangle 49">
                <a:extLst>
                  <a:ext uri="{FF2B5EF4-FFF2-40B4-BE49-F238E27FC236}">
                    <a16:creationId xmlns:a16="http://schemas.microsoft.com/office/drawing/2014/main" id="{7F21F7EE-C8FB-4D65-B767-3D176D5067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36" y="274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71" name="Rectangle 50">
                <a:extLst>
                  <a:ext uri="{FF2B5EF4-FFF2-40B4-BE49-F238E27FC236}">
                    <a16:creationId xmlns:a16="http://schemas.microsoft.com/office/drawing/2014/main" id="{CFC635D5-6E64-4F7F-A393-9D4A39E3F19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854" y="274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84" name="Rectangle 63">
                <a:extLst>
                  <a:ext uri="{FF2B5EF4-FFF2-40B4-BE49-F238E27FC236}">
                    <a16:creationId xmlns:a16="http://schemas.microsoft.com/office/drawing/2014/main" id="{9BBA09B7-5289-4820-9B5C-BDCF6CB64C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09" y="2850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5" name="Rectangle 74">
                <a:extLst>
                  <a:ext uri="{FF2B5EF4-FFF2-40B4-BE49-F238E27FC236}">
                    <a16:creationId xmlns:a16="http://schemas.microsoft.com/office/drawing/2014/main" id="{27952496-E027-4221-9312-8A466207F5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603" y="3057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7" name="Rectangle 76">
                <a:extLst>
                  <a:ext uri="{FF2B5EF4-FFF2-40B4-BE49-F238E27FC236}">
                    <a16:creationId xmlns:a16="http://schemas.microsoft.com/office/drawing/2014/main" id="{C1B68B25-B50E-48E5-8440-4B99667782A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62" y="3057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8" name="Rectangle 77">
                <a:extLst>
                  <a:ext uri="{FF2B5EF4-FFF2-40B4-BE49-F238E27FC236}">
                    <a16:creationId xmlns:a16="http://schemas.microsoft.com/office/drawing/2014/main" id="{D395635A-238B-481F-80AF-4E9A0A3400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13" y="316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199" name="Rectangle 78">
                <a:extLst>
                  <a:ext uri="{FF2B5EF4-FFF2-40B4-BE49-F238E27FC236}">
                    <a16:creationId xmlns:a16="http://schemas.microsoft.com/office/drawing/2014/main" id="{74AC1A0A-67AA-4816-B8E9-CECE9F3F499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5" y="2331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2" name="Rectangle 81">
                <a:extLst>
                  <a:ext uri="{FF2B5EF4-FFF2-40B4-BE49-F238E27FC236}">
                    <a16:creationId xmlns:a16="http://schemas.microsoft.com/office/drawing/2014/main" id="{97DCE4F4-B949-457C-8B59-8B5FCE008A6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36" y="2435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5" name="Rectangle 84">
                <a:extLst>
                  <a:ext uri="{FF2B5EF4-FFF2-40B4-BE49-F238E27FC236}">
                    <a16:creationId xmlns:a16="http://schemas.microsoft.com/office/drawing/2014/main" id="{B0740E38-A37B-4ADD-A021-97DAE9806D63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473" y="2435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09" name="Rectangle 88">
                <a:extLst>
                  <a:ext uri="{FF2B5EF4-FFF2-40B4-BE49-F238E27FC236}">
                    <a16:creationId xmlns:a16="http://schemas.microsoft.com/office/drawing/2014/main" id="{BBAC6382-94FF-44B9-90DC-6950836B3C9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761" y="2539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1" name="Rectangle 90">
                <a:extLst>
                  <a:ext uri="{FF2B5EF4-FFF2-40B4-BE49-F238E27FC236}">
                    <a16:creationId xmlns:a16="http://schemas.microsoft.com/office/drawing/2014/main" id="{144D64B7-0DA7-4710-ACC6-EDFED225B8B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938" y="2539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2" name="Rectangle 91">
                <a:extLst>
                  <a:ext uri="{FF2B5EF4-FFF2-40B4-BE49-F238E27FC236}">
                    <a16:creationId xmlns:a16="http://schemas.microsoft.com/office/drawing/2014/main" id="{49109F2A-41F9-484E-A681-768EE53BDC5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27" y="2642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4" name="Rectangle 93">
                <a:extLst>
                  <a:ext uri="{FF2B5EF4-FFF2-40B4-BE49-F238E27FC236}">
                    <a16:creationId xmlns:a16="http://schemas.microsoft.com/office/drawing/2014/main" id="{468E3C3D-7EF6-497F-A20C-4C781B3202AD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2" y="2750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15" name="Rectangle 94">
                <a:extLst>
                  <a:ext uri="{FF2B5EF4-FFF2-40B4-BE49-F238E27FC236}">
                    <a16:creationId xmlns:a16="http://schemas.microsoft.com/office/drawing/2014/main" id="{326A4B9C-FBB5-49BE-A707-47D1FE4625E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04" y="2496"/>
                <a:ext cx="1342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2</a:t>
                </a:r>
                <a:r>
                  <a:rPr kumimoji="0" lang="en-US" altLang="en-US" sz="1100" b="1" i="0" u="none" strike="noStrike" cap="none" normalizeH="0" baseline="3000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nd</a:t>
                </a:r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RE Generator (50 MW)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ATS : </a:t>
                </a:r>
                <a:r>
                  <a:rPr lang="en-US" altLang="en-US" sz="11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Bays</a:t>
                </a:r>
              </a:p>
              <a:p>
                <a:pPr marL="171450" marR="0" lvl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1 : 0.5 Cr.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2 : Bay Cost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3 : 1 Cr.(Existing System)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1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Approx</a:t>
                </a: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BG : </a:t>
                </a:r>
                <a:r>
                  <a:rPr lang="en-US" altLang="en-US" sz="11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Calibri" panose="020F0502020204030204" pitchFamily="34" charset="0"/>
                  </a:rPr>
                  <a:t>2 lakh / MW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</a:endParaRPr>
              </a:p>
            </p:txBody>
          </p:sp>
          <p:sp>
            <p:nvSpPr>
              <p:cNvPr id="218" name="Rectangle 97">
                <a:extLst>
                  <a:ext uri="{FF2B5EF4-FFF2-40B4-BE49-F238E27FC236}">
                    <a16:creationId xmlns:a16="http://schemas.microsoft.com/office/drawing/2014/main" id="{0F0881AB-9766-487D-8110-83D8B96F2F4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57" y="274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0" name="Rectangle 99">
                <a:extLst>
                  <a:ext uri="{FF2B5EF4-FFF2-40B4-BE49-F238E27FC236}">
                    <a16:creationId xmlns:a16="http://schemas.microsoft.com/office/drawing/2014/main" id="{E6A1AEB8-8260-4931-9CB4-F72DB456D7E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2" y="2854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1" name="Rectangle 100">
                <a:extLst>
                  <a:ext uri="{FF2B5EF4-FFF2-40B4-BE49-F238E27FC236}">
                    <a16:creationId xmlns:a16="http://schemas.microsoft.com/office/drawing/2014/main" id="{05EC70A3-728C-447E-838B-7C4B8B15567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604" y="2850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29" name="Rectangle 108">
                <a:extLst>
                  <a:ext uri="{FF2B5EF4-FFF2-40B4-BE49-F238E27FC236}">
                    <a16:creationId xmlns:a16="http://schemas.microsoft.com/office/drawing/2014/main" id="{FA89086D-8A40-4A6B-99FC-BD0D525D2C6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2" y="2958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3" name="Rectangle 112">
                <a:extLst>
                  <a:ext uri="{FF2B5EF4-FFF2-40B4-BE49-F238E27FC236}">
                    <a16:creationId xmlns:a16="http://schemas.microsoft.com/office/drawing/2014/main" id="{F8B50D80-2238-4DCF-ADF5-1E5143A1EEB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013" y="2954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6" name="Rectangle 115">
                <a:extLst>
                  <a:ext uri="{FF2B5EF4-FFF2-40B4-BE49-F238E27FC236}">
                    <a16:creationId xmlns:a16="http://schemas.microsoft.com/office/drawing/2014/main" id="{CE941C5D-978D-4871-8948-4C0334DAEB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209" y="2954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38" name="Rectangle 117">
                <a:extLst>
                  <a:ext uri="{FF2B5EF4-FFF2-40B4-BE49-F238E27FC236}">
                    <a16:creationId xmlns:a16="http://schemas.microsoft.com/office/drawing/2014/main" id="{6F24945C-4676-4936-BF8B-A5DD72BEF84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52" y="3061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3" name="Rectangle 122">
                <a:extLst>
                  <a:ext uri="{FF2B5EF4-FFF2-40B4-BE49-F238E27FC236}">
                    <a16:creationId xmlns:a16="http://schemas.microsoft.com/office/drawing/2014/main" id="{32A461D5-72C2-4818-9458-AEC2FAF5EA70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535" y="316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44" name="Rectangle 123">
                <a:extLst>
                  <a:ext uri="{FF2B5EF4-FFF2-40B4-BE49-F238E27FC236}">
                    <a16:creationId xmlns:a16="http://schemas.microsoft.com/office/drawing/2014/main" id="{5DB1A146-BB4B-4180-B97A-50384C19DD1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2331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0" name="Rectangle 129">
                <a:extLst>
                  <a:ext uri="{FF2B5EF4-FFF2-40B4-BE49-F238E27FC236}">
                    <a16:creationId xmlns:a16="http://schemas.microsoft.com/office/drawing/2014/main" id="{7B234368-3205-4730-B0D1-177F729CDB1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542" y="2435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2" name="Rectangle 131">
                <a:extLst>
                  <a:ext uri="{FF2B5EF4-FFF2-40B4-BE49-F238E27FC236}">
                    <a16:creationId xmlns:a16="http://schemas.microsoft.com/office/drawing/2014/main" id="{3CE3075D-1386-46BE-BB24-37124CA2F68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39" y="2435"/>
                <a:ext cx="68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56" name="Rectangle 135">
                <a:extLst>
                  <a:ext uri="{FF2B5EF4-FFF2-40B4-BE49-F238E27FC236}">
                    <a16:creationId xmlns:a16="http://schemas.microsoft.com/office/drawing/2014/main" id="{2B09D9C5-30EC-495D-BA39-D73F7D29A71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994" y="2539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67" name="Rectangle 146">
                <a:extLst>
                  <a:ext uri="{FF2B5EF4-FFF2-40B4-BE49-F238E27FC236}">
                    <a16:creationId xmlns:a16="http://schemas.microsoft.com/office/drawing/2014/main" id="{50E5D399-43BE-4BAB-862B-8A21C32E63C4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854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3" name="Rectangle 152">
                <a:extLst>
                  <a:ext uri="{FF2B5EF4-FFF2-40B4-BE49-F238E27FC236}">
                    <a16:creationId xmlns:a16="http://schemas.microsoft.com/office/drawing/2014/main" id="{1A814B7C-29A3-4F2C-B09B-E209E7D2EB08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466" y="2850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5" name="Rectangle 154">
                <a:extLst>
                  <a:ext uri="{FF2B5EF4-FFF2-40B4-BE49-F238E27FC236}">
                    <a16:creationId xmlns:a16="http://schemas.microsoft.com/office/drawing/2014/main" id="{7DB8748E-4E6E-421A-A644-57A3D65A0E4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2958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79" name="Rectangle 158">
                <a:extLst>
                  <a:ext uri="{FF2B5EF4-FFF2-40B4-BE49-F238E27FC236}">
                    <a16:creationId xmlns:a16="http://schemas.microsoft.com/office/drawing/2014/main" id="{686BAC0E-B372-4E9F-A5BD-6AE0A5CBBF4B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45" y="2954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1" name="Rectangle 160">
                <a:extLst>
                  <a:ext uri="{FF2B5EF4-FFF2-40B4-BE49-F238E27FC236}">
                    <a16:creationId xmlns:a16="http://schemas.microsoft.com/office/drawing/2014/main" id="{DF9FF433-F86A-40C9-A0B2-B180C424F97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58" y="2954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2" name="Rectangle 161">
                <a:extLst>
                  <a:ext uri="{FF2B5EF4-FFF2-40B4-BE49-F238E27FC236}">
                    <a16:creationId xmlns:a16="http://schemas.microsoft.com/office/drawing/2014/main" id="{2269886C-86A6-4041-A13D-F2D13074C75F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77" y="2954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4" name="Rectangle 163">
                <a:extLst>
                  <a:ext uri="{FF2B5EF4-FFF2-40B4-BE49-F238E27FC236}">
                    <a16:creationId xmlns:a16="http://schemas.microsoft.com/office/drawing/2014/main" id="{02FCDCE9-92D2-4145-816F-34A0DFE6B04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84" y="3061"/>
                <a:ext cx="63" cy="119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anose="020B060402020202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6" name="Rectangle 165">
                <a:extLst>
                  <a:ext uri="{FF2B5EF4-FFF2-40B4-BE49-F238E27FC236}">
                    <a16:creationId xmlns:a16="http://schemas.microsoft.com/office/drawing/2014/main" id="{87500F0F-57CF-47E9-A6C6-BE70DF912DC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257" y="3057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88" name="Rectangle 167">
                <a:extLst>
                  <a:ext uri="{FF2B5EF4-FFF2-40B4-BE49-F238E27FC236}">
                    <a16:creationId xmlns:a16="http://schemas.microsoft.com/office/drawing/2014/main" id="{38F1E21B-2CFA-4898-8DAC-34931DCBC06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363" y="3057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0" name="Rectangle 169">
                <a:extLst>
                  <a:ext uri="{FF2B5EF4-FFF2-40B4-BE49-F238E27FC236}">
                    <a16:creationId xmlns:a16="http://schemas.microsoft.com/office/drawing/2014/main" id="{2939899E-9BA3-47BA-84AB-A9388643FF17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3721" y="3057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291" name="Rectangle 170">
                <a:extLst>
                  <a:ext uri="{FF2B5EF4-FFF2-40B4-BE49-F238E27FC236}">
                    <a16:creationId xmlns:a16="http://schemas.microsoft.com/office/drawing/2014/main" id="{26046182-5D3D-4243-9D77-F9F13E3AB10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767" y="3161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0" name="Rectangle 189">
                <a:extLst>
                  <a:ext uri="{FF2B5EF4-FFF2-40B4-BE49-F238E27FC236}">
                    <a16:creationId xmlns:a16="http://schemas.microsoft.com/office/drawing/2014/main" id="{6459EF4F-1EC4-4001-BAFD-5393CA9EFECE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35" y="2746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18" name="Rectangle 197">
                <a:extLst>
                  <a:ext uri="{FF2B5EF4-FFF2-40B4-BE49-F238E27FC236}">
                    <a16:creationId xmlns:a16="http://schemas.microsoft.com/office/drawing/2014/main" id="{067F8988-BCAD-4024-ADD2-63E4E93D2BD9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878" y="2850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4" name="Rectangle 203">
                <a:extLst>
                  <a:ext uri="{FF2B5EF4-FFF2-40B4-BE49-F238E27FC236}">
                    <a16:creationId xmlns:a16="http://schemas.microsoft.com/office/drawing/2014/main" id="{C5FD2220-6B7C-4D75-A61A-D24934F8E7B5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572" y="2954"/>
                <a:ext cx="66" cy="1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altLang="en-US" sz="11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</a:t>
                </a:r>
                <a:endParaRPr kumimoji="0" lang="en-US" altLang="en-US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</p:txBody>
          </p:sp>
          <p:sp>
            <p:nvSpPr>
              <p:cNvPr id="329" name="Rectangle 94">
                <a:extLst>
                  <a:ext uri="{FF2B5EF4-FFF2-40B4-BE49-F238E27FC236}">
                    <a16:creationId xmlns:a16="http://schemas.microsoft.com/office/drawing/2014/main" id="{362CA9A0-7724-4F36-A5F2-DD72788A437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2823" y="2497"/>
                <a:ext cx="1148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3</a:t>
                </a:r>
                <a:r>
                  <a:rPr kumimoji="0" lang="en-US" altLang="en-US" sz="1100" b="1" i="0" u="none" strike="noStrike" cap="none" normalizeH="0" baseline="3000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rd</a:t>
                </a:r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RE Generator ( 500 MW)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ATS : </a:t>
                </a:r>
                <a:r>
                  <a:rPr lang="en-US" altLang="en-US" sz="11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ICT + Bays</a:t>
                </a:r>
              </a:p>
              <a:p>
                <a:pPr marL="171450" marR="0" lvl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1 : 0.5 Cr.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2 : 50 Cr.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3 : NA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1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Approx</a:t>
                </a: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BG : </a:t>
                </a:r>
                <a:r>
                  <a:rPr lang="en-US" altLang="en-US" sz="11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Calibri" panose="020F0502020204030204" pitchFamily="34" charset="0"/>
                  </a:rPr>
                  <a:t>10 lakh / MW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</a:endParaRPr>
              </a:p>
            </p:txBody>
          </p:sp>
          <p:sp>
            <p:nvSpPr>
              <p:cNvPr id="330" name="Rectangle 94">
                <a:extLst>
                  <a:ext uri="{FF2B5EF4-FFF2-40B4-BE49-F238E27FC236}">
                    <a16:creationId xmlns:a16="http://schemas.microsoft.com/office/drawing/2014/main" id="{6AD04FA4-1404-4393-AC57-1A029AF08706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4089" y="2470"/>
                <a:ext cx="1419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7</a:t>
                </a:r>
                <a:r>
                  <a:rPr kumimoji="0" lang="en-US" altLang="en-US" sz="1100" b="1" i="0" u="none" strike="noStrike" cap="none" normalizeH="0" baseline="3000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th</a:t>
                </a:r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 RE Generator ( 200 MW)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ATS : </a:t>
                </a:r>
                <a:r>
                  <a:rPr lang="en-US" altLang="en-US" sz="11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System beyond </a:t>
                </a:r>
                <a:r>
                  <a:rPr lang="en-US" altLang="en-US" sz="11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Kopal</a:t>
                </a:r>
                <a:r>
                  <a:rPr lang="en-US" altLang="en-US" sz="11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+ Bays</a:t>
                </a:r>
              </a:p>
              <a:p>
                <a:pPr marL="171450" marR="0" lvl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1 : 0.5 Cr.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2 : 2200 Cr.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3 : NA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1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Approx</a:t>
                </a: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BG : </a:t>
                </a:r>
                <a:r>
                  <a:rPr lang="en-US" altLang="en-US" sz="11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Calibri" panose="020F0502020204030204" pitchFamily="34" charset="0"/>
                  </a:rPr>
                  <a:t>10 Cr / MW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</a:endParaRPr>
              </a:p>
            </p:txBody>
          </p:sp>
          <p:sp>
            <p:nvSpPr>
              <p:cNvPr id="331" name="Rectangle 94">
                <a:extLst>
                  <a:ext uri="{FF2B5EF4-FFF2-40B4-BE49-F238E27FC236}">
                    <a16:creationId xmlns:a16="http://schemas.microsoft.com/office/drawing/2014/main" id="{70C916EE-BBB9-461F-B831-F24F49EEC1B2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107" y="2479"/>
                <a:ext cx="1365" cy="64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>
                <a:lvl1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1</a:t>
                </a:r>
                <a:r>
                  <a:rPr lang="en-US" altLang="en-US" sz="1100" b="1" baseline="300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st</a:t>
                </a: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</a:t>
                </a:r>
                <a:r>
                  <a:rPr kumimoji="0" lang="en-US" altLang="en-US" sz="11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RE Generator (50 MW)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ATS : </a:t>
                </a:r>
                <a:r>
                  <a:rPr lang="en-US" altLang="en-US" sz="11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PS + </a:t>
                </a:r>
                <a:r>
                  <a:rPr lang="en-US" altLang="en-US" sz="1100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Koppal-N’dra</a:t>
                </a:r>
                <a:r>
                  <a:rPr lang="en-US" altLang="en-US" sz="1100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line + Bays</a:t>
                </a:r>
              </a:p>
              <a:p>
                <a:pPr marL="171450" marR="0" lvl="0" indent="-17145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Char char="•"/>
                  <a:tabLst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1 : 0.5 Cr.</a:t>
                </a: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2 : 200 Cr.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171450" indent="-171450">
                  <a:buFont typeface="Arial" panose="020B0604020202020204" pitchFamily="34" charset="0"/>
                  <a:buChar char="•"/>
                </a:pPr>
                <a:r>
                  <a:rPr kumimoji="0" lang="en-US" altLang="en-US" sz="1100" b="0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Calibri" panose="020F0502020204030204" pitchFamily="34" charset="0"/>
                  </a:rPr>
                  <a:t>Conn BG 3 : NA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anose="020B0604020202020204" pitchFamily="34" charset="0"/>
                </a:endParaRPr>
              </a:p>
              <a:p>
                <a:pPr marL="0" marR="0" lvl="0" indent="0" algn="l" defTabSz="914400" rtl="0" eaLnBrk="0" fontAlgn="base" latinLnBrk="0" hangingPunct="0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lang="en-US" altLang="en-US" sz="1100" b="1" dirty="0" err="1">
                    <a:solidFill>
                      <a:srgbClr val="000000"/>
                    </a:solidFill>
                    <a:latin typeface="Calibri" panose="020F0502020204030204" pitchFamily="34" charset="0"/>
                  </a:rPr>
                  <a:t>Approx</a:t>
                </a:r>
                <a:r>
                  <a:rPr lang="en-US" altLang="en-US" sz="1100" b="1" dirty="0">
                    <a:solidFill>
                      <a:srgbClr val="000000"/>
                    </a:solidFill>
                    <a:latin typeface="Calibri" panose="020F0502020204030204" pitchFamily="34" charset="0"/>
                  </a:rPr>
                  <a:t> BG : </a:t>
                </a:r>
                <a:r>
                  <a:rPr lang="en-US" altLang="en-US" sz="1100" dirty="0">
                    <a:solidFill>
                      <a:srgbClr val="000000"/>
                    </a:solidFill>
                    <a:highlight>
                      <a:srgbClr val="FFFF00"/>
                    </a:highlight>
                    <a:latin typeface="Calibri" panose="020F0502020204030204" pitchFamily="34" charset="0"/>
                  </a:rPr>
                  <a:t>4 Cr / MW</a:t>
                </a:r>
                <a:endParaRPr kumimoji="0" lang="en-US" altLang="en-US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highlight>
                    <a:srgbClr val="FFFF00"/>
                  </a:highlight>
                  <a:latin typeface="Arial" panose="020B0604020202020204" pitchFamily="34" charset="0"/>
                </a:endParaRPr>
              </a:p>
            </p:txBody>
          </p:sp>
        </p:grpSp>
        <p:sp>
          <p:nvSpPr>
            <p:cNvPr id="7" name="Rectangle 206">
              <a:extLst>
                <a:ext uri="{FF2B5EF4-FFF2-40B4-BE49-F238E27FC236}">
                  <a16:creationId xmlns:a16="http://schemas.microsoft.com/office/drawing/2014/main" id="{7437E919-5ABB-4B53-9AA8-E7A83B5A6AA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85" y="295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" name="Rectangle 207">
              <a:extLst>
                <a:ext uri="{FF2B5EF4-FFF2-40B4-BE49-F238E27FC236}">
                  <a16:creationId xmlns:a16="http://schemas.microsoft.com/office/drawing/2014/main" id="{968F7208-604C-4C5B-B49E-10C53EF2EC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03" y="295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" name="Rectangle 209">
              <a:extLst>
                <a:ext uri="{FF2B5EF4-FFF2-40B4-BE49-F238E27FC236}">
                  <a16:creationId xmlns:a16="http://schemas.microsoft.com/office/drawing/2014/main" id="{9F7D0F11-515F-4A56-9577-19D513F182B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11" y="3061"/>
              <a:ext cx="63" cy="11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Arial" panose="020B060402020202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" name="Rectangle 211">
              <a:extLst>
                <a:ext uri="{FF2B5EF4-FFF2-40B4-BE49-F238E27FC236}">
                  <a16:creationId xmlns:a16="http://schemas.microsoft.com/office/drawing/2014/main" id="{00E7BAAA-713B-4B49-8990-91DE5FD9560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84" y="3057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Rectangle 213">
              <a:extLst>
                <a:ext uri="{FF2B5EF4-FFF2-40B4-BE49-F238E27FC236}">
                  <a16:creationId xmlns:a16="http://schemas.microsoft.com/office/drawing/2014/main" id="{00459415-1414-41FE-A4EB-067A4CAEC9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85" y="3057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Rectangle 214">
              <a:extLst>
                <a:ext uri="{FF2B5EF4-FFF2-40B4-BE49-F238E27FC236}">
                  <a16:creationId xmlns:a16="http://schemas.microsoft.com/office/drawing/2014/main" id="{9EF96EB8-77BD-4C08-AD5D-9CCB1B620DD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86" y="3161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Rectangle 215">
              <a:extLst>
                <a:ext uri="{FF2B5EF4-FFF2-40B4-BE49-F238E27FC236}">
                  <a16:creationId xmlns:a16="http://schemas.microsoft.com/office/drawing/2014/main" id="{8282BEAB-06BB-4082-ACCF-708CDCB2C94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71" y="326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216">
              <a:extLst>
                <a:ext uri="{FF2B5EF4-FFF2-40B4-BE49-F238E27FC236}">
                  <a16:creationId xmlns:a16="http://schemas.microsoft.com/office/drawing/2014/main" id="{E0034AFA-9340-4847-A8A3-4BFC7F7499C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2" y="3367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8" name="Oval 217">
              <a:extLst>
                <a:ext uri="{FF2B5EF4-FFF2-40B4-BE49-F238E27FC236}">
                  <a16:creationId xmlns:a16="http://schemas.microsoft.com/office/drawing/2014/main" id="{81D4964C-FDEE-4FB6-A50D-A795B638E1D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2015"/>
              <a:ext cx="296" cy="214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Oval 218">
              <a:extLst>
                <a:ext uri="{FF2B5EF4-FFF2-40B4-BE49-F238E27FC236}">
                  <a16:creationId xmlns:a16="http://schemas.microsoft.com/office/drawing/2014/main" id="{E065EC76-CAAD-4672-8D21-4C02FD3F465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8" y="2015"/>
              <a:ext cx="296" cy="214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Rectangle 219">
              <a:extLst>
                <a:ext uri="{FF2B5EF4-FFF2-40B4-BE49-F238E27FC236}">
                  <a16:creationId xmlns:a16="http://schemas.microsoft.com/office/drawing/2014/main" id="{CAD01F6E-CD7B-4285-B78C-4C67072505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7" y="2078"/>
              <a:ext cx="12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1" name="Rectangle 220">
              <a:extLst>
                <a:ext uri="{FF2B5EF4-FFF2-40B4-BE49-F238E27FC236}">
                  <a16:creationId xmlns:a16="http://schemas.microsoft.com/office/drawing/2014/main" id="{D2066D12-1AFA-4C53-A802-9B5E9D6690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36" y="2078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2" name="Rectangle 221">
              <a:extLst>
                <a:ext uri="{FF2B5EF4-FFF2-40B4-BE49-F238E27FC236}">
                  <a16:creationId xmlns:a16="http://schemas.microsoft.com/office/drawing/2014/main" id="{68D43A73-C3E9-4920-8BAC-66F225E1BC2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880"/>
              <a:ext cx="509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Rectangle 222">
              <a:extLst>
                <a:ext uri="{FF2B5EF4-FFF2-40B4-BE49-F238E27FC236}">
                  <a16:creationId xmlns:a16="http://schemas.microsoft.com/office/drawing/2014/main" id="{592FD54F-92FC-431A-ADA7-6962AD05DC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880"/>
              <a:ext cx="509" cy="29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Rectangle 223">
              <a:extLst>
                <a:ext uri="{FF2B5EF4-FFF2-40B4-BE49-F238E27FC236}">
                  <a16:creationId xmlns:a16="http://schemas.microsoft.com/office/drawing/2014/main" id="{AEEC0AB3-1C79-446D-88A4-E996BCD0AC2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0" y="912"/>
              <a:ext cx="40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Narendra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5" name="Rectangle 224">
              <a:extLst>
                <a:ext uri="{FF2B5EF4-FFF2-40B4-BE49-F238E27FC236}">
                  <a16:creationId xmlns:a16="http://schemas.microsoft.com/office/drawing/2014/main" id="{27368D6B-5BE1-41DB-B6CE-82027B61BC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39" y="1024"/>
              <a:ext cx="15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S/S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6" name="Rectangle 225">
              <a:extLst>
                <a:ext uri="{FF2B5EF4-FFF2-40B4-BE49-F238E27FC236}">
                  <a16:creationId xmlns:a16="http://schemas.microsoft.com/office/drawing/2014/main" id="{75DCCE9C-D386-48B5-87DA-682DB6F687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0" y="102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27" name="Rectangle 226">
              <a:extLst>
                <a:ext uri="{FF2B5EF4-FFF2-40B4-BE49-F238E27FC236}">
                  <a16:creationId xmlns:a16="http://schemas.microsoft.com/office/drawing/2014/main" id="{39E8B4A3-2FD6-447A-97C1-5A8C90A38D3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621"/>
              <a:ext cx="509" cy="214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Rectangle 227">
              <a:extLst>
                <a:ext uri="{FF2B5EF4-FFF2-40B4-BE49-F238E27FC236}">
                  <a16:creationId xmlns:a16="http://schemas.microsoft.com/office/drawing/2014/main" id="{FE609CAB-37A1-401D-9CE2-FD99B2EAFB3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9" y="1621"/>
              <a:ext cx="509" cy="214"/>
            </a:xfrm>
            <a:prstGeom prst="rect">
              <a:avLst/>
            </a:prstGeom>
            <a:noFill/>
            <a:ln w="12700" cap="flat">
              <a:solidFill>
                <a:srgbClr val="507E3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9" name="Rectangle 228">
              <a:extLst>
                <a:ext uri="{FF2B5EF4-FFF2-40B4-BE49-F238E27FC236}">
                  <a16:creationId xmlns:a16="http://schemas.microsoft.com/office/drawing/2014/main" id="{00314051-ECE5-468E-B83D-D864D0C3C55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4" y="1653"/>
              <a:ext cx="3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Koppal PS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0" name="Rectangle 229">
              <a:extLst>
                <a:ext uri="{FF2B5EF4-FFF2-40B4-BE49-F238E27FC236}">
                  <a16:creationId xmlns:a16="http://schemas.microsoft.com/office/drawing/2014/main" id="{94CA0A05-9CEE-4B6D-B70C-DC92EC31B2B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63" y="1653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1" name="Line 230">
              <a:extLst>
                <a:ext uri="{FF2B5EF4-FFF2-40B4-BE49-F238E27FC236}">
                  <a16:creationId xmlns:a16="http://schemas.microsoft.com/office/drawing/2014/main" id="{974E1440-646C-49A8-A8AD-E824C29F640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5" y="1176"/>
              <a:ext cx="0" cy="446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2" name="Line 231">
              <a:extLst>
                <a:ext uri="{FF2B5EF4-FFF2-40B4-BE49-F238E27FC236}">
                  <a16:creationId xmlns:a16="http://schemas.microsoft.com/office/drawing/2014/main" id="{BFEFD785-4AAB-4D42-90E9-70E913EE3E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706" y="1834"/>
              <a:ext cx="0" cy="179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3" name="Oval 232">
              <a:extLst>
                <a:ext uri="{FF2B5EF4-FFF2-40B4-BE49-F238E27FC236}">
                  <a16:creationId xmlns:a16="http://schemas.microsoft.com/office/drawing/2014/main" id="{766E072A-008F-4286-97C4-89617C5BA1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" y="1998"/>
              <a:ext cx="295" cy="214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4" name="Oval 233">
              <a:extLst>
                <a:ext uri="{FF2B5EF4-FFF2-40B4-BE49-F238E27FC236}">
                  <a16:creationId xmlns:a16="http://schemas.microsoft.com/office/drawing/2014/main" id="{57FE43FA-32E8-42AD-B5B9-EB0619C4640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66" y="1998"/>
              <a:ext cx="295" cy="214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5" name="Rectangle 234">
              <a:extLst>
                <a:ext uri="{FF2B5EF4-FFF2-40B4-BE49-F238E27FC236}">
                  <a16:creationId xmlns:a16="http://schemas.microsoft.com/office/drawing/2014/main" id="{057CDC74-D052-4ED9-97A8-4FB566E38C8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74" y="2060"/>
              <a:ext cx="12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6" name="Rectangle 235">
              <a:extLst>
                <a:ext uri="{FF2B5EF4-FFF2-40B4-BE49-F238E27FC236}">
                  <a16:creationId xmlns:a16="http://schemas.microsoft.com/office/drawing/2014/main" id="{F4FDE3D2-F6BC-4E37-BBBE-3DC8810737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53" y="2060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37" name="Rectangle 236">
              <a:extLst>
                <a:ext uri="{FF2B5EF4-FFF2-40B4-BE49-F238E27FC236}">
                  <a16:creationId xmlns:a16="http://schemas.microsoft.com/office/drawing/2014/main" id="{225A0C3B-5961-4399-A812-1C5D042994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" y="892"/>
              <a:ext cx="509" cy="296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8" name="Rectangle 237">
              <a:extLst>
                <a:ext uri="{FF2B5EF4-FFF2-40B4-BE49-F238E27FC236}">
                  <a16:creationId xmlns:a16="http://schemas.microsoft.com/office/drawing/2014/main" id="{C547865B-94B6-46B8-A430-1A760C500D8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" y="892"/>
              <a:ext cx="509" cy="296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39" name="Rectangle 238">
              <a:extLst>
                <a:ext uri="{FF2B5EF4-FFF2-40B4-BE49-F238E27FC236}">
                  <a16:creationId xmlns:a16="http://schemas.microsoft.com/office/drawing/2014/main" id="{CC777BC4-2D19-480A-B222-A472BC73A5E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32" y="924"/>
              <a:ext cx="40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Narendra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0" name="Rectangle 239">
              <a:extLst>
                <a:ext uri="{FF2B5EF4-FFF2-40B4-BE49-F238E27FC236}">
                  <a16:creationId xmlns:a16="http://schemas.microsoft.com/office/drawing/2014/main" id="{C2B45F57-3203-4BC2-AE9C-2BD7C4B2B0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040" y="1036"/>
              <a:ext cx="15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S/S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1" name="Rectangle 240">
              <a:extLst>
                <a:ext uri="{FF2B5EF4-FFF2-40B4-BE49-F238E27FC236}">
                  <a16:creationId xmlns:a16="http://schemas.microsoft.com/office/drawing/2014/main" id="{A74F7B50-55B2-4D4F-9AD5-B1311ABEA09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151" y="1036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2" name="Rectangle 241">
              <a:extLst>
                <a:ext uri="{FF2B5EF4-FFF2-40B4-BE49-F238E27FC236}">
                  <a16:creationId xmlns:a16="http://schemas.microsoft.com/office/drawing/2014/main" id="{7275C7FB-3FE5-4EFF-BFA8-E698D16F66C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" y="1633"/>
              <a:ext cx="509" cy="214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3" name="Rectangle 242">
              <a:extLst>
                <a:ext uri="{FF2B5EF4-FFF2-40B4-BE49-F238E27FC236}">
                  <a16:creationId xmlns:a16="http://schemas.microsoft.com/office/drawing/2014/main" id="{BE990DAA-08FE-4620-B03A-761338DE219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841" y="1633"/>
              <a:ext cx="509" cy="214"/>
            </a:xfrm>
            <a:prstGeom prst="rect">
              <a:avLst/>
            </a:prstGeom>
            <a:noFill/>
            <a:ln w="12700" cap="flat">
              <a:solidFill>
                <a:srgbClr val="507E3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4" name="Rectangle 243">
              <a:extLst>
                <a:ext uri="{FF2B5EF4-FFF2-40B4-BE49-F238E27FC236}">
                  <a16:creationId xmlns:a16="http://schemas.microsoft.com/office/drawing/2014/main" id="{D286C5D9-85F2-4CEF-8FFF-61BD05349C1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925" y="1665"/>
              <a:ext cx="3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Koppal PS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5" name="Rectangle 244">
              <a:extLst>
                <a:ext uri="{FF2B5EF4-FFF2-40B4-BE49-F238E27FC236}">
                  <a16:creationId xmlns:a16="http://schemas.microsoft.com/office/drawing/2014/main" id="{4185B5A2-875D-410A-9F9B-7E8FD10798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65" y="1665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46" name="Line 245">
              <a:extLst>
                <a:ext uri="{FF2B5EF4-FFF2-40B4-BE49-F238E27FC236}">
                  <a16:creationId xmlns:a16="http://schemas.microsoft.com/office/drawing/2014/main" id="{9D586992-DD5E-4133-BEDA-965521C7D02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08" y="1188"/>
              <a:ext cx="0" cy="446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7" name="Line 246">
              <a:extLst>
                <a:ext uri="{FF2B5EF4-FFF2-40B4-BE49-F238E27FC236}">
                  <a16:creationId xmlns:a16="http://schemas.microsoft.com/office/drawing/2014/main" id="{852E6382-9619-43CB-BD7F-841069D9C729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1917" y="1846"/>
              <a:ext cx="69" cy="156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8" name="Oval 247">
              <a:extLst>
                <a:ext uri="{FF2B5EF4-FFF2-40B4-BE49-F238E27FC236}">
                  <a16:creationId xmlns:a16="http://schemas.microsoft.com/office/drawing/2014/main" id="{2E23CDBB-6005-44AA-A241-A7ED93B8C1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6" y="2013"/>
              <a:ext cx="324" cy="214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49" name="Oval 248">
              <a:extLst>
                <a:ext uri="{FF2B5EF4-FFF2-40B4-BE49-F238E27FC236}">
                  <a16:creationId xmlns:a16="http://schemas.microsoft.com/office/drawing/2014/main" id="{B6B558D0-DE66-498A-A3D3-78787F4C1C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206" y="2013"/>
              <a:ext cx="324" cy="214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0" name="Rectangle 249">
              <a:extLst>
                <a:ext uri="{FF2B5EF4-FFF2-40B4-BE49-F238E27FC236}">
                  <a16:creationId xmlns:a16="http://schemas.microsoft.com/office/drawing/2014/main" id="{51A22E89-F06F-463E-9F1B-09FA7773AC1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29" y="2076"/>
              <a:ext cx="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1" name="Rectangle 250">
              <a:extLst>
                <a:ext uri="{FF2B5EF4-FFF2-40B4-BE49-F238E27FC236}">
                  <a16:creationId xmlns:a16="http://schemas.microsoft.com/office/drawing/2014/main" id="{C7251411-2FA5-4C2C-9031-ECD850C3D55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2" y="2076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2" name="Rectangle 251">
              <a:extLst>
                <a:ext uri="{FF2B5EF4-FFF2-40B4-BE49-F238E27FC236}">
                  <a16:creationId xmlns:a16="http://schemas.microsoft.com/office/drawing/2014/main" id="{1B13E78A-C601-402D-B70E-A837F5AE58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408" y="2076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3" name="Line 252">
              <a:extLst>
                <a:ext uri="{FF2B5EF4-FFF2-40B4-BE49-F238E27FC236}">
                  <a16:creationId xmlns:a16="http://schemas.microsoft.com/office/drawing/2014/main" id="{B7265E2D-84AE-4DE9-BDD1-10220FAD0EB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206" y="1839"/>
              <a:ext cx="110" cy="180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4" name="Oval 253">
              <a:extLst>
                <a:ext uri="{FF2B5EF4-FFF2-40B4-BE49-F238E27FC236}">
                  <a16:creationId xmlns:a16="http://schemas.microsoft.com/office/drawing/2014/main" id="{881ACFC9-258C-4BE9-81DF-BA644879DF1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009"/>
              <a:ext cx="296" cy="214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5" name="Oval 254">
              <a:extLst>
                <a:ext uri="{FF2B5EF4-FFF2-40B4-BE49-F238E27FC236}">
                  <a16:creationId xmlns:a16="http://schemas.microsoft.com/office/drawing/2014/main" id="{A91786F2-3D99-4BB8-B73C-CCA9EAF5CE0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828" y="2009"/>
              <a:ext cx="296" cy="214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6" name="Rectangle 255">
              <a:extLst>
                <a:ext uri="{FF2B5EF4-FFF2-40B4-BE49-F238E27FC236}">
                  <a16:creationId xmlns:a16="http://schemas.microsoft.com/office/drawing/2014/main" id="{D2F04C68-56BA-416E-A614-FBF9DC0E069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937" y="2072"/>
              <a:ext cx="12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7" name="Rectangle 256">
              <a:extLst>
                <a:ext uri="{FF2B5EF4-FFF2-40B4-BE49-F238E27FC236}">
                  <a16:creationId xmlns:a16="http://schemas.microsoft.com/office/drawing/2014/main" id="{E857BDF2-31EE-4967-B3BD-3FBD739142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016" y="2072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8" name="Rectangle 257">
              <a:extLst>
                <a:ext uri="{FF2B5EF4-FFF2-40B4-BE49-F238E27FC236}">
                  <a16:creationId xmlns:a16="http://schemas.microsoft.com/office/drawing/2014/main" id="{4A018362-DF24-440E-9714-23060E35BD3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" y="888"/>
              <a:ext cx="510" cy="2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59" name="Rectangle 258">
              <a:extLst>
                <a:ext uri="{FF2B5EF4-FFF2-40B4-BE49-F238E27FC236}">
                  <a16:creationId xmlns:a16="http://schemas.microsoft.com/office/drawing/2014/main" id="{8E348533-0003-4CD7-92BC-A68C9156938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" y="888"/>
              <a:ext cx="510" cy="295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0" name="Rectangle 259">
              <a:extLst>
                <a:ext uri="{FF2B5EF4-FFF2-40B4-BE49-F238E27FC236}">
                  <a16:creationId xmlns:a16="http://schemas.microsoft.com/office/drawing/2014/main" id="{00A3B11E-9AB0-449D-B35D-7109A61F914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2" y="919"/>
              <a:ext cx="40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Narendra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1" name="Rectangle 260">
              <a:extLst>
                <a:ext uri="{FF2B5EF4-FFF2-40B4-BE49-F238E27FC236}">
                  <a16:creationId xmlns:a16="http://schemas.microsoft.com/office/drawing/2014/main" id="{C0BB2C64-9DB5-416C-8BDB-4D014E6B95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00" y="1031"/>
              <a:ext cx="15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S/S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2" name="Rectangle 261">
              <a:extLst>
                <a:ext uri="{FF2B5EF4-FFF2-40B4-BE49-F238E27FC236}">
                  <a16:creationId xmlns:a16="http://schemas.microsoft.com/office/drawing/2014/main" id="{23867131-6C08-4888-A56C-B2588A3BD96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411" y="1031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3" name="Rectangle 262">
              <a:extLst>
                <a:ext uri="{FF2B5EF4-FFF2-40B4-BE49-F238E27FC236}">
                  <a16:creationId xmlns:a16="http://schemas.microsoft.com/office/drawing/2014/main" id="{E4D9D182-06ED-4D66-A859-E575769F07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" y="1623"/>
              <a:ext cx="510" cy="214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4" name="Rectangle 263">
              <a:extLst>
                <a:ext uri="{FF2B5EF4-FFF2-40B4-BE49-F238E27FC236}">
                  <a16:creationId xmlns:a16="http://schemas.microsoft.com/office/drawing/2014/main" id="{864F504D-56FF-4239-97D1-62C2A66DCD6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00" y="1623"/>
              <a:ext cx="510" cy="214"/>
            </a:xfrm>
            <a:prstGeom prst="rect">
              <a:avLst/>
            </a:prstGeom>
            <a:noFill/>
            <a:ln w="12700" cap="flat">
              <a:solidFill>
                <a:srgbClr val="507E3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5" name="Rectangle 264">
              <a:extLst>
                <a:ext uri="{FF2B5EF4-FFF2-40B4-BE49-F238E27FC236}">
                  <a16:creationId xmlns:a16="http://schemas.microsoft.com/office/drawing/2014/main" id="{43D98212-3576-44EE-BCC1-71A914565E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85" y="1654"/>
              <a:ext cx="3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Koppal PS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6" name="Rectangle 265">
              <a:extLst>
                <a:ext uri="{FF2B5EF4-FFF2-40B4-BE49-F238E27FC236}">
                  <a16:creationId xmlns:a16="http://schemas.microsoft.com/office/drawing/2014/main" id="{19CDDCCB-DC95-4EE6-A75F-C9BAD339547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25" y="1654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67" name="Line 266">
              <a:extLst>
                <a:ext uri="{FF2B5EF4-FFF2-40B4-BE49-F238E27FC236}">
                  <a16:creationId xmlns:a16="http://schemas.microsoft.com/office/drawing/2014/main" id="{87025A4C-C372-41C5-94AF-8166CE14B8E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19" y="1185"/>
              <a:ext cx="0" cy="446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8" name="Line 267">
              <a:extLst>
                <a:ext uri="{FF2B5EF4-FFF2-40B4-BE49-F238E27FC236}">
                  <a16:creationId xmlns:a16="http://schemas.microsoft.com/office/drawing/2014/main" id="{1F1EE179-F738-4E65-9DFF-1B96F422D40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3038" y="1839"/>
              <a:ext cx="156" cy="180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69" name="Oval 268">
              <a:extLst>
                <a:ext uri="{FF2B5EF4-FFF2-40B4-BE49-F238E27FC236}">
                  <a16:creationId xmlns:a16="http://schemas.microsoft.com/office/drawing/2014/main" id="{AB7BD175-95D7-499D-AA89-99186AC4822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2030"/>
              <a:ext cx="324" cy="197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0" name="Oval 269">
              <a:extLst>
                <a:ext uri="{FF2B5EF4-FFF2-40B4-BE49-F238E27FC236}">
                  <a16:creationId xmlns:a16="http://schemas.microsoft.com/office/drawing/2014/main" id="{39CC25BE-18D0-4911-97C9-E5B33FE2393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93" y="2030"/>
              <a:ext cx="324" cy="197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1" name="Rectangle 270">
              <a:extLst>
                <a:ext uri="{FF2B5EF4-FFF2-40B4-BE49-F238E27FC236}">
                  <a16:creationId xmlns:a16="http://schemas.microsoft.com/office/drawing/2014/main" id="{58E57D0B-D715-478F-BDB1-3078E78A2F9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17" y="2091"/>
              <a:ext cx="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2" name="Rectangle 271">
              <a:extLst>
                <a:ext uri="{FF2B5EF4-FFF2-40B4-BE49-F238E27FC236}">
                  <a16:creationId xmlns:a16="http://schemas.microsoft.com/office/drawing/2014/main" id="{CDFFE806-85F5-4B0B-848E-C6C80BD09C6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60" y="2091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3" name="Rectangle 272">
              <a:extLst>
                <a:ext uri="{FF2B5EF4-FFF2-40B4-BE49-F238E27FC236}">
                  <a16:creationId xmlns:a16="http://schemas.microsoft.com/office/drawing/2014/main" id="{EB296333-DFA3-474D-9FA2-00D3FFDECB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395" y="2091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4" name="Line 273">
              <a:extLst>
                <a:ext uri="{FF2B5EF4-FFF2-40B4-BE49-F238E27FC236}">
                  <a16:creationId xmlns:a16="http://schemas.microsoft.com/office/drawing/2014/main" id="{513342EF-EE42-4529-98D8-B451E2A1830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50" y="1839"/>
              <a:ext cx="0" cy="185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Oval 274">
              <a:extLst>
                <a:ext uri="{FF2B5EF4-FFF2-40B4-BE49-F238E27FC236}">
                  <a16:creationId xmlns:a16="http://schemas.microsoft.com/office/drawing/2014/main" id="{D76811A5-2961-4BBD-92FA-53C6F904B28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2027"/>
              <a:ext cx="324" cy="214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Oval 275">
              <a:extLst>
                <a:ext uri="{FF2B5EF4-FFF2-40B4-BE49-F238E27FC236}">
                  <a16:creationId xmlns:a16="http://schemas.microsoft.com/office/drawing/2014/main" id="{CD347E5C-98BB-4AEA-88D3-FE5AD5FEBDD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551" y="2027"/>
              <a:ext cx="324" cy="214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Rectangle 276">
              <a:extLst>
                <a:ext uri="{FF2B5EF4-FFF2-40B4-BE49-F238E27FC236}">
                  <a16:creationId xmlns:a16="http://schemas.microsoft.com/office/drawing/2014/main" id="{84868A64-11EF-4CC6-AADE-394167D471C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675" y="2090"/>
              <a:ext cx="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8" name="Rectangle 277">
              <a:extLst>
                <a:ext uri="{FF2B5EF4-FFF2-40B4-BE49-F238E27FC236}">
                  <a16:creationId xmlns:a16="http://schemas.microsoft.com/office/drawing/2014/main" id="{19EE8BE1-345D-4A51-A47B-4111A61EB18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18" y="2090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79" name="Rectangle 278">
              <a:extLst>
                <a:ext uri="{FF2B5EF4-FFF2-40B4-BE49-F238E27FC236}">
                  <a16:creationId xmlns:a16="http://schemas.microsoft.com/office/drawing/2014/main" id="{E75292C9-9722-44AB-9D35-275E822EB9C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753" y="2090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0" name="Oval 279">
              <a:extLst>
                <a:ext uri="{FF2B5EF4-FFF2-40B4-BE49-F238E27FC236}">
                  <a16:creationId xmlns:a16="http://schemas.microsoft.com/office/drawing/2014/main" id="{3C3A9A2D-7460-4858-9E59-05137729EEF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2015"/>
              <a:ext cx="295" cy="214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Oval 280">
              <a:extLst>
                <a:ext uri="{FF2B5EF4-FFF2-40B4-BE49-F238E27FC236}">
                  <a16:creationId xmlns:a16="http://schemas.microsoft.com/office/drawing/2014/main" id="{1CFE507B-0FCF-4970-9300-87BE5EC315D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089" y="2015"/>
              <a:ext cx="295" cy="214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Rectangle 281">
              <a:extLst>
                <a:ext uri="{FF2B5EF4-FFF2-40B4-BE49-F238E27FC236}">
                  <a16:creationId xmlns:a16="http://schemas.microsoft.com/office/drawing/2014/main" id="{F8559356-980B-4253-AB20-EFCB6092526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198" y="2078"/>
              <a:ext cx="120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G1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3" name="Rectangle 282">
              <a:extLst>
                <a:ext uri="{FF2B5EF4-FFF2-40B4-BE49-F238E27FC236}">
                  <a16:creationId xmlns:a16="http://schemas.microsoft.com/office/drawing/2014/main" id="{BB588DAF-F960-4B65-891D-549D1CF6E74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277" y="2078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4" name="Rectangle 283">
              <a:extLst>
                <a:ext uri="{FF2B5EF4-FFF2-40B4-BE49-F238E27FC236}">
                  <a16:creationId xmlns:a16="http://schemas.microsoft.com/office/drawing/2014/main" id="{1B025458-3B59-484A-84DF-EFEA4D9BECA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" y="886"/>
              <a:ext cx="509" cy="295"/>
            </a:xfrm>
            <a:prstGeom prst="rect">
              <a:avLst/>
            </a:prstGeom>
            <a:solidFill>
              <a:srgbClr val="FFFFF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Rectangle 284">
              <a:extLst>
                <a:ext uri="{FF2B5EF4-FFF2-40B4-BE49-F238E27FC236}">
                  <a16:creationId xmlns:a16="http://schemas.microsoft.com/office/drawing/2014/main" id="{76E84D46-8155-43BE-B8AC-39F69435972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" y="886"/>
              <a:ext cx="509" cy="295"/>
            </a:xfrm>
            <a:prstGeom prst="rect">
              <a:avLst/>
            </a:prstGeom>
            <a:noFill/>
            <a:ln w="12700" cap="flat">
              <a:solidFill>
                <a:srgbClr val="000000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6" name="Rectangle 285">
              <a:extLst>
                <a:ext uri="{FF2B5EF4-FFF2-40B4-BE49-F238E27FC236}">
                  <a16:creationId xmlns:a16="http://schemas.microsoft.com/office/drawing/2014/main" id="{368C8143-618C-40AF-BD51-B3D7ED0B73F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2" y="917"/>
              <a:ext cx="405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Narendra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7" name="Rectangle 286">
              <a:extLst>
                <a:ext uri="{FF2B5EF4-FFF2-40B4-BE49-F238E27FC236}">
                  <a16:creationId xmlns:a16="http://schemas.microsoft.com/office/drawing/2014/main" id="{33617D5B-6CBE-432A-9267-7E5CF0BDD9D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61" y="1029"/>
              <a:ext cx="15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S/S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8" name="Rectangle 287">
              <a:extLst>
                <a:ext uri="{FF2B5EF4-FFF2-40B4-BE49-F238E27FC236}">
                  <a16:creationId xmlns:a16="http://schemas.microsoft.com/office/drawing/2014/main" id="{ACD245E1-3D96-4E00-841A-60EBEE08660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72" y="1029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89" name="Rectangle 288">
              <a:extLst>
                <a:ext uri="{FF2B5EF4-FFF2-40B4-BE49-F238E27FC236}">
                  <a16:creationId xmlns:a16="http://schemas.microsoft.com/office/drawing/2014/main" id="{BB2F0403-2ABC-412D-A788-094D48E364E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" y="1627"/>
              <a:ext cx="509" cy="214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0" name="Rectangle 289">
              <a:extLst>
                <a:ext uri="{FF2B5EF4-FFF2-40B4-BE49-F238E27FC236}">
                  <a16:creationId xmlns:a16="http://schemas.microsoft.com/office/drawing/2014/main" id="{7550DB05-0AED-4342-8E95-67FEBBBD8F4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361" y="1627"/>
              <a:ext cx="509" cy="214"/>
            </a:xfrm>
            <a:prstGeom prst="rect">
              <a:avLst/>
            </a:prstGeom>
            <a:noFill/>
            <a:ln w="12700" cap="flat">
              <a:solidFill>
                <a:srgbClr val="507E32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1" name="Rectangle 290">
              <a:extLst>
                <a:ext uri="{FF2B5EF4-FFF2-40B4-BE49-F238E27FC236}">
                  <a16:creationId xmlns:a16="http://schemas.microsoft.com/office/drawing/2014/main" id="{122614CE-55B3-4EC4-B555-11F7A4C3776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46" y="1658"/>
              <a:ext cx="39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Koppal PS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2" name="Rectangle 291">
              <a:extLst>
                <a:ext uri="{FF2B5EF4-FFF2-40B4-BE49-F238E27FC236}">
                  <a16:creationId xmlns:a16="http://schemas.microsoft.com/office/drawing/2014/main" id="{0364BC47-C1E6-46CE-8BAF-AE68FDA61D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786" y="1658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3" name="Line 292">
              <a:extLst>
                <a:ext uri="{FF2B5EF4-FFF2-40B4-BE49-F238E27FC236}">
                  <a16:creationId xmlns:a16="http://schemas.microsoft.com/office/drawing/2014/main" id="{A51DD390-AF98-4352-B9E7-D97B0284E26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581" y="1191"/>
              <a:ext cx="0" cy="446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4" name="Line 293">
              <a:extLst>
                <a:ext uri="{FF2B5EF4-FFF2-40B4-BE49-F238E27FC236}">
                  <a16:creationId xmlns:a16="http://schemas.microsoft.com/office/drawing/2014/main" id="{FC521F8C-F11D-4E13-94F7-3B1D9B81FB9F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4299" y="1856"/>
              <a:ext cx="156" cy="179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5" name="Oval 294">
              <a:extLst>
                <a:ext uri="{FF2B5EF4-FFF2-40B4-BE49-F238E27FC236}">
                  <a16:creationId xmlns:a16="http://schemas.microsoft.com/office/drawing/2014/main" id="{C9FE4BAA-1961-4413-93BB-290D92008AA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2035"/>
              <a:ext cx="324" cy="197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6" name="Oval 295">
              <a:extLst>
                <a:ext uri="{FF2B5EF4-FFF2-40B4-BE49-F238E27FC236}">
                  <a16:creationId xmlns:a16="http://schemas.microsoft.com/office/drawing/2014/main" id="{A6F36E71-6D80-46E3-9FF6-B071B452797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455" y="2035"/>
              <a:ext cx="324" cy="197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7" name="Rectangle 296">
              <a:extLst>
                <a:ext uri="{FF2B5EF4-FFF2-40B4-BE49-F238E27FC236}">
                  <a16:creationId xmlns:a16="http://schemas.microsoft.com/office/drawing/2014/main" id="{56D2665C-81FA-4872-89DC-84896A8F537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77" y="2096"/>
              <a:ext cx="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8" name="Rectangle 297">
              <a:extLst>
                <a:ext uri="{FF2B5EF4-FFF2-40B4-BE49-F238E27FC236}">
                  <a16:creationId xmlns:a16="http://schemas.microsoft.com/office/drawing/2014/main" id="{261A1DF2-B106-401B-A4AE-B5230BA89B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21" y="2096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2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99" name="Rectangle 298">
              <a:extLst>
                <a:ext uri="{FF2B5EF4-FFF2-40B4-BE49-F238E27FC236}">
                  <a16:creationId xmlns:a16="http://schemas.microsoft.com/office/drawing/2014/main" id="{712DE26B-7F09-487C-AC44-F79C198AD90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656" y="2096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0" name="Line 299">
              <a:extLst>
                <a:ext uri="{FF2B5EF4-FFF2-40B4-BE49-F238E27FC236}">
                  <a16:creationId xmlns:a16="http://schemas.microsoft.com/office/drawing/2014/main" id="{ED82C6B3-8829-4B4F-BB2F-3999290DF5C2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612" y="1845"/>
              <a:ext cx="0" cy="185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1" name="Line 300">
              <a:extLst>
                <a:ext uri="{FF2B5EF4-FFF2-40B4-BE49-F238E27FC236}">
                  <a16:creationId xmlns:a16="http://schemas.microsoft.com/office/drawing/2014/main" id="{FEAF26C6-8D10-4549-99BC-79EE50A4D08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779" y="1850"/>
              <a:ext cx="185" cy="191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" name="Oval 301">
              <a:extLst>
                <a:ext uri="{FF2B5EF4-FFF2-40B4-BE49-F238E27FC236}">
                  <a16:creationId xmlns:a16="http://schemas.microsoft.com/office/drawing/2014/main" id="{8CA485A0-9DD3-479C-B023-338415FD5B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3" y="2033"/>
              <a:ext cx="295" cy="185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" name="Oval 302">
              <a:extLst>
                <a:ext uri="{FF2B5EF4-FFF2-40B4-BE49-F238E27FC236}">
                  <a16:creationId xmlns:a16="http://schemas.microsoft.com/office/drawing/2014/main" id="{744F8415-FE35-43D1-8669-1FEF3F6DB35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13" y="2033"/>
              <a:ext cx="295" cy="185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4" name="Rectangle 303">
              <a:extLst>
                <a:ext uri="{FF2B5EF4-FFF2-40B4-BE49-F238E27FC236}">
                  <a16:creationId xmlns:a16="http://schemas.microsoft.com/office/drawing/2014/main" id="{95E2C0CD-A04A-4095-B4EF-6B0024A96D6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22" y="2093"/>
              <a:ext cx="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5" name="Rectangle 304">
              <a:extLst>
                <a:ext uri="{FF2B5EF4-FFF2-40B4-BE49-F238E27FC236}">
                  <a16:creationId xmlns:a16="http://schemas.microsoft.com/office/drawing/2014/main" id="{89168A27-51BC-4403-8AD5-14420ECDC06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965" y="2093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3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6" name="Rectangle 305">
              <a:extLst>
                <a:ext uri="{FF2B5EF4-FFF2-40B4-BE49-F238E27FC236}">
                  <a16:creationId xmlns:a16="http://schemas.microsoft.com/office/drawing/2014/main" id="{9021A34D-37FB-4FB5-94F1-9040DA13447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000" y="2093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07" name="Oval 306">
              <a:extLst>
                <a:ext uri="{FF2B5EF4-FFF2-40B4-BE49-F238E27FC236}">
                  <a16:creationId xmlns:a16="http://schemas.microsoft.com/office/drawing/2014/main" id="{6EEC5EBA-8937-427A-93C4-5327E92D1C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7" y="2002"/>
              <a:ext cx="291" cy="214"/>
            </a:xfrm>
            <a:prstGeom prst="ellipse">
              <a:avLst/>
            </a:prstGeom>
            <a:solidFill>
              <a:srgbClr val="92D050"/>
            </a:solidFill>
            <a:ln w="0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8" name="Oval 307">
              <a:extLst>
                <a:ext uri="{FF2B5EF4-FFF2-40B4-BE49-F238E27FC236}">
                  <a16:creationId xmlns:a16="http://schemas.microsoft.com/office/drawing/2014/main" id="{B9C59F03-C151-4F37-953E-F7A34086692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17" y="2002"/>
              <a:ext cx="291" cy="214"/>
            </a:xfrm>
            <a:prstGeom prst="ellipse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9" name="Rectangle 308">
              <a:extLst>
                <a:ext uri="{FF2B5EF4-FFF2-40B4-BE49-F238E27FC236}">
                  <a16:creationId xmlns:a16="http://schemas.microsoft.com/office/drawing/2014/main" id="{D9D727A0-F71E-4EC9-8EB7-121656BDE3D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23" y="2065"/>
              <a:ext cx="83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G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0" name="Rectangle 309">
              <a:extLst>
                <a:ext uri="{FF2B5EF4-FFF2-40B4-BE49-F238E27FC236}">
                  <a16:creationId xmlns:a16="http://schemas.microsoft.com/office/drawing/2014/main" id="{0D2BA47E-A76A-4581-BE6C-2EF035557D9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67" y="2065"/>
              <a:ext cx="75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1" name="Rectangle 310">
              <a:extLst>
                <a:ext uri="{FF2B5EF4-FFF2-40B4-BE49-F238E27FC236}">
                  <a16:creationId xmlns:a16="http://schemas.microsoft.com/office/drawing/2014/main" id="{5F334F26-2F37-437A-A67A-5A5A483F02C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02" y="2065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2" name="Line 311">
              <a:extLst>
                <a:ext uri="{FF2B5EF4-FFF2-40B4-BE49-F238E27FC236}">
                  <a16:creationId xmlns:a16="http://schemas.microsoft.com/office/drawing/2014/main" id="{26019DA8-70D6-4C3A-9EF4-571D705895FA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4872" y="1837"/>
              <a:ext cx="422" cy="185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312">
              <a:extLst>
                <a:ext uri="{FF2B5EF4-FFF2-40B4-BE49-F238E27FC236}">
                  <a16:creationId xmlns:a16="http://schemas.microsoft.com/office/drawing/2014/main" id="{5BE1C984-E429-42FA-AFF1-D343F72710B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1" y="1021"/>
              <a:ext cx="347" cy="86"/>
            </a:xfrm>
            <a:custGeom>
              <a:avLst/>
              <a:gdLst>
                <a:gd name="T0" fmla="*/ 0 w 347"/>
                <a:gd name="T1" fmla="*/ 22 h 86"/>
                <a:gd name="T2" fmla="*/ 304 w 347"/>
                <a:gd name="T3" fmla="*/ 22 h 86"/>
                <a:gd name="T4" fmla="*/ 304 w 347"/>
                <a:gd name="T5" fmla="*/ 0 h 86"/>
                <a:gd name="T6" fmla="*/ 347 w 347"/>
                <a:gd name="T7" fmla="*/ 43 h 86"/>
                <a:gd name="T8" fmla="*/ 304 w 347"/>
                <a:gd name="T9" fmla="*/ 86 h 86"/>
                <a:gd name="T10" fmla="*/ 304 w 347"/>
                <a:gd name="T11" fmla="*/ 65 h 86"/>
                <a:gd name="T12" fmla="*/ 0 w 347"/>
                <a:gd name="T13" fmla="*/ 65 h 86"/>
                <a:gd name="T14" fmla="*/ 22 w 347"/>
                <a:gd name="T15" fmla="*/ 43 h 86"/>
                <a:gd name="T16" fmla="*/ 0 w 347"/>
                <a:gd name="T17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7" h="86">
                  <a:moveTo>
                    <a:pt x="0" y="22"/>
                  </a:moveTo>
                  <a:lnTo>
                    <a:pt x="304" y="22"/>
                  </a:lnTo>
                  <a:lnTo>
                    <a:pt x="304" y="0"/>
                  </a:lnTo>
                  <a:lnTo>
                    <a:pt x="347" y="43"/>
                  </a:lnTo>
                  <a:lnTo>
                    <a:pt x="304" y="86"/>
                  </a:lnTo>
                  <a:lnTo>
                    <a:pt x="304" y="65"/>
                  </a:lnTo>
                  <a:lnTo>
                    <a:pt x="0" y="65"/>
                  </a:lnTo>
                  <a:lnTo>
                    <a:pt x="22" y="43"/>
                  </a:lnTo>
                  <a:lnTo>
                    <a:pt x="0" y="22"/>
                  </a:lnTo>
                  <a:close/>
                </a:path>
              </a:pathLst>
            </a:custGeom>
            <a:solidFill>
              <a:srgbClr val="70A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313">
              <a:extLst>
                <a:ext uri="{FF2B5EF4-FFF2-40B4-BE49-F238E27FC236}">
                  <a16:creationId xmlns:a16="http://schemas.microsoft.com/office/drawing/2014/main" id="{B196F248-AE36-4139-A8B8-901CF66D67E4}"/>
                </a:ext>
              </a:extLst>
            </p:cNvPr>
            <p:cNvSpPr>
              <a:spLocks/>
            </p:cNvSpPr>
            <p:nvPr/>
          </p:nvSpPr>
          <p:spPr bwMode="auto">
            <a:xfrm>
              <a:off x="4871" y="1021"/>
              <a:ext cx="347" cy="86"/>
            </a:xfrm>
            <a:custGeom>
              <a:avLst/>
              <a:gdLst>
                <a:gd name="T0" fmla="*/ 0 w 347"/>
                <a:gd name="T1" fmla="*/ 22 h 86"/>
                <a:gd name="T2" fmla="*/ 304 w 347"/>
                <a:gd name="T3" fmla="*/ 22 h 86"/>
                <a:gd name="T4" fmla="*/ 304 w 347"/>
                <a:gd name="T5" fmla="*/ 0 h 86"/>
                <a:gd name="T6" fmla="*/ 347 w 347"/>
                <a:gd name="T7" fmla="*/ 43 h 86"/>
                <a:gd name="T8" fmla="*/ 304 w 347"/>
                <a:gd name="T9" fmla="*/ 86 h 86"/>
                <a:gd name="T10" fmla="*/ 304 w 347"/>
                <a:gd name="T11" fmla="*/ 65 h 86"/>
                <a:gd name="T12" fmla="*/ 0 w 347"/>
                <a:gd name="T13" fmla="*/ 65 h 86"/>
                <a:gd name="T14" fmla="*/ 22 w 347"/>
                <a:gd name="T15" fmla="*/ 43 h 86"/>
                <a:gd name="T16" fmla="*/ 0 w 347"/>
                <a:gd name="T17" fmla="*/ 22 h 8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</a:cxnLst>
              <a:rect l="0" t="0" r="r" b="b"/>
              <a:pathLst>
                <a:path w="347" h="86">
                  <a:moveTo>
                    <a:pt x="0" y="22"/>
                  </a:moveTo>
                  <a:lnTo>
                    <a:pt x="304" y="22"/>
                  </a:lnTo>
                  <a:lnTo>
                    <a:pt x="304" y="0"/>
                  </a:lnTo>
                  <a:lnTo>
                    <a:pt x="347" y="43"/>
                  </a:lnTo>
                  <a:lnTo>
                    <a:pt x="304" y="86"/>
                  </a:lnTo>
                  <a:lnTo>
                    <a:pt x="304" y="65"/>
                  </a:lnTo>
                  <a:lnTo>
                    <a:pt x="0" y="65"/>
                  </a:lnTo>
                  <a:lnTo>
                    <a:pt x="22" y="43"/>
                  </a:lnTo>
                  <a:lnTo>
                    <a:pt x="0" y="22"/>
                  </a:lnTo>
                  <a:close/>
                </a:path>
              </a:pathLst>
            </a:cu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Rectangle 314">
              <a:extLst>
                <a:ext uri="{FF2B5EF4-FFF2-40B4-BE49-F238E27FC236}">
                  <a16:creationId xmlns:a16="http://schemas.microsoft.com/office/drawing/2014/main" id="{1103C7DC-A345-4101-9749-8FBCA480484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9" y="922"/>
              <a:ext cx="417" cy="377"/>
            </a:xfrm>
            <a:prstGeom prst="rect">
              <a:avLst/>
            </a:prstGeom>
            <a:solidFill>
              <a:srgbClr val="70AD47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Rectangle 315">
              <a:extLst>
                <a:ext uri="{FF2B5EF4-FFF2-40B4-BE49-F238E27FC236}">
                  <a16:creationId xmlns:a16="http://schemas.microsoft.com/office/drawing/2014/main" id="{1754B7B8-55B5-4B88-BEAD-ADFB6BA3FFD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259" y="922"/>
              <a:ext cx="417" cy="377"/>
            </a:xfrm>
            <a:prstGeom prst="rect">
              <a:avLst/>
            </a:prstGeom>
            <a:noFill/>
            <a:ln w="12700" cap="flat">
              <a:solidFill>
                <a:srgbClr val="2F528F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Rectangle 316">
              <a:extLst>
                <a:ext uri="{FF2B5EF4-FFF2-40B4-BE49-F238E27FC236}">
                  <a16:creationId xmlns:a16="http://schemas.microsoft.com/office/drawing/2014/main" id="{27B742A3-E636-41B5-9A47-F8933F62D048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3" y="954"/>
              <a:ext cx="322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System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8" name="Rectangle 317">
              <a:extLst>
                <a:ext uri="{FF2B5EF4-FFF2-40B4-BE49-F238E27FC236}">
                  <a16:creationId xmlns:a16="http://schemas.microsoft.com/office/drawing/2014/main" id="{921C3AC7-7C28-4E71-BAB0-D4A3DEB243F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30" y="1066"/>
              <a:ext cx="349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Aug. for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19" name="Rectangle 318">
              <a:extLst>
                <a:ext uri="{FF2B5EF4-FFF2-40B4-BE49-F238E27FC236}">
                  <a16:creationId xmlns:a16="http://schemas.microsoft.com/office/drawing/2014/main" id="{2E302FEB-91C9-4F87-A185-EC2E2D0695E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423" y="1178"/>
              <a:ext cx="13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RE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0" name="Rectangle 319">
              <a:extLst>
                <a:ext uri="{FF2B5EF4-FFF2-40B4-BE49-F238E27FC236}">
                  <a16:creationId xmlns:a16="http://schemas.microsoft.com/office/drawing/2014/main" id="{5ED3913B-F64D-495D-83BE-09158E3C56D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511" y="1178"/>
              <a:ext cx="66" cy="1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11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4" name="Rectangle 323">
              <a:extLst>
                <a:ext uri="{FF2B5EF4-FFF2-40B4-BE49-F238E27FC236}">
                  <a16:creationId xmlns:a16="http://schemas.microsoft.com/office/drawing/2014/main" id="{13537794-5A66-463C-909C-760AAABA2DD5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58" y="1687"/>
              <a:ext cx="54" cy="1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altLang="en-US" sz="900" b="0" i="0" u="none" strike="noStrike" cap="none" normalizeH="0" baseline="0">
                  <a:ln>
                    <a:noFill/>
                  </a:ln>
                  <a:solidFill>
                    <a:srgbClr val="000000"/>
                  </a:solidFill>
                  <a:effectLst/>
                  <a:latin typeface="Calibri" panose="020F0502020204030204" pitchFamily="34" charset="0"/>
                </a:rPr>
                <a:t> </a:t>
              </a:r>
              <a:endParaRPr kumimoji="0" lang="en-US" altLang="en-US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25" name="Line 324">
              <a:extLst>
                <a:ext uri="{FF2B5EF4-FFF2-40B4-BE49-F238E27FC236}">
                  <a16:creationId xmlns:a16="http://schemas.microsoft.com/office/drawing/2014/main" id="{159C648A-A88E-4438-9E40-E2048FAD6F17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554" y="1818"/>
              <a:ext cx="110" cy="191"/>
            </a:xfrm>
            <a:prstGeom prst="line">
              <a:avLst/>
            </a:prstGeom>
            <a:noFill/>
            <a:ln w="36513" cap="flat">
              <a:solidFill>
                <a:srgbClr val="70AD47"/>
              </a:solidFill>
              <a:prstDash val="solid"/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Arrow: Right 1">
            <a:hlinkClick r:id="rId2" action="ppaction://hlinksldjump"/>
            <a:extLst>
              <a:ext uri="{FF2B5EF4-FFF2-40B4-BE49-F238E27FC236}">
                <a16:creationId xmlns:a16="http://schemas.microsoft.com/office/drawing/2014/main" id="{9329AD42-625D-46BD-A5AC-E2C0715FDB55}"/>
              </a:ext>
            </a:extLst>
          </p:cNvPr>
          <p:cNvSpPr/>
          <p:nvPr/>
        </p:nvSpPr>
        <p:spPr>
          <a:xfrm rot="10800000">
            <a:off x="7813675" y="5867400"/>
            <a:ext cx="468313" cy="268288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2482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B624C5A-10AF-4CD5-9122-F12C9F3BFA6C}"/>
              </a:ext>
            </a:extLst>
          </p:cNvPr>
          <p:cNvSpPr txBox="1"/>
          <p:nvPr/>
        </p:nvSpPr>
        <p:spPr>
          <a:xfrm>
            <a:off x="762000" y="1524000"/>
            <a:ext cx="8001000" cy="25340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Definition of Associated Transmission System (ATS)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Connectivity Bank Guarantees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Treatment of Connectivity Bank Guarantee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Alignment of Existing  LTA Agreements with new GNA Regulations 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Other inputs</a:t>
            </a:r>
          </a:p>
          <a:p>
            <a:pPr marL="342900" indent="-342900">
              <a:lnSpc>
                <a:spcPct val="150000"/>
              </a:lnSpc>
              <a:buAutoNum type="arabicPeriod"/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5C01E89-D5EB-4261-A09A-2B8C21CA21EE}"/>
              </a:ext>
            </a:extLst>
          </p:cNvPr>
          <p:cNvSpPr txBox="1"/>
          <p:nvPr/>
        </p:nvSpPr>
        <p:spPr>
          <a:xfrm>
            <a:off x="609600" y="381000"/>
            <a:ext cx="662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Key Observations</a:t>
            </a:r>
          </a:p>
        </p:txBody>
      </p:sp>
    </p:spTree>
    <p:extLst>
      <p:ext uri="{BB962C8B-B14F-4D97-AF65-F5344CB8AC3E}">
        <p14:creationId xmlns:p14="http://schemas.microsoft.com/office/powerpoint/2010/main" val="1231657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9AD8CB-6693-4812-89EF-706382BCF58A}"/>
              </a:ext>
            </a:extLst>
          </p:cNvPr>
          <p:cNvSpPr txBox="1"/>
          <p:nvPr/>
        </p:nvSpPr>
        <p:spPr>
          <a:xfrm>
            <a:off x="45812" y="914400"/>
            <a:ext cx="8821022" cy="17052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  </a:t>
            </a:r>
            <a:r>
              <a:rPr lang="en-US" sz="1600" b="1" u="sng" dirty="0">
                <a:latin typeface="Arial" panose="020B0604020202020204" pitchFamily="34" charset="0"/>
                <a:cs typeface="Arial" panose="020B0604020202020204" pitchFamily="34" charset="0"/>
              </a:rPr>
              <a:t>The Draft GNA regulation defines ATS as</a:t>
            </a:r>
          </a:p>
          <a:p>
            <a:pPr lvl="0">
              <a:lnSpc>
                <a:spcPct val="150000"/>
              </a:lnSpc>
            </a:pPr>
            <a:r>
              <a:rPr lang="en-US" sz="5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341313" algn="just">
              <a:lnSpc>
                <a:spcPct val="150000"/>
              </a:lnSpc>
            </a:pP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‘6.2. Any augmentation required, excluding terminal bay(s), </a:t>
            </a:r>
            <a:r>
              <a:rPr lang="en-US" sz="1600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 the existing ISTS identified under Regulation 6.1 of these regulations, shall be considered as the Associated Transmission System (ATS) for the Applicant(s)</a:t>
            </a:r>
            <a:r>
              <a:rPr lang="en-US" sz="1600" i="1" dirty="0">
                <a:latin typeface="Arial" panose="020B0604020202020204" pitchFamily="34" charset="0"/>
                <a:cs typeface="Arial" panose="020B0604020202020204" pitchFamily="34" charset="0"/>
              </a:rPr>
              <a:t>.’</a:t>
            </a:r>
          </a:p>
          <a:p>
            <a:pPr marL="341313" algn="just">
              <a:lnSpc>
                <a:spcPct val="150000"/>
              </a:lnSpc>
            </a:pPr>
            <a:endParaRPr lang="en-US" sz="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83D82-A57F-445C-B602-2B0BDBB053F7}"/>
              </a:ext>
            </a:extLst>
          </p:cNvPr>
          <p:cNvSpPr txBox="1"/>
          <p:nvPr/>
        </p:nvSpPr>
        <p:spPr>
          <a:xfrm>
            <a:off x="201058" y="304550"/>
            <a:ext cx="8510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1. Definition of Associated Transmission System (ATS):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758941B0-A074-47E3-8F1E-D854EEC77480}"/>
              </a:ext>
            </a:extLst>
          </p:cNvPr>
          <p:cNvSpPr txBox="1"/>
          <p:nvPr/>
        </p:nvSpPr>
        <p:spPr>
          <a:xfrm>
            <a:off x="45812" y="2514600"/>
            <a:ext cx="9052376" cy="300877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dirty="0"/>
              <a:t>Technical Difficulty </a:t>
            </a:r>
            <a:r>
              <a:rPr lang="en-US" sz="1600" dirty="0"/>
              <a:t>to segregate planned ISTS as </a:t>
            </a:r>
            <a:r>
              <a:rPr lang="en-US" sz="1600" b="1" dirty="0"/>
              <a:t>ATS</a:t>
            </a:r>
            <a:r>
              <a:rPr lang="en-US" sz="1600" dirty="0"/>
              <a:t> and </a:t>
            </a:r>
            <a:r>
              <a:rPr lang="en-US" sz="1600" b="1" dirty="0"/>
              <a:t>Common System </a:t>
            </a:r>
            <a:r>
              <a:rPr lang="en-US" sz="1600" dirty="0"/>
              <a:t>: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IN" sz="1600" b="1" dirty="0"/>
              <a:t>I</a:t>
            </a:r>
            <a:r>
              <a:rPr lang="en-US" sz="1600" b="1" dirty="0"/>
              <a:t>CTs </a:t>
            </a:r>
            <a:r>
              <a:rPr lang="en-US" sz="1600" dirty="0"/>
              <a:t>as immediate connectivity system : 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dirty="0"/>
              <a:t>ICTs at a particular pooling station are </a:t>
            </a:r>
            <a:r>
              <a:rPr lang="en-US" sz="1600" b="1" dirty="0"/>
              <a:t>shared by all the generation projects </a:t>
            </a:r>
            <a:r>
              <a:rPr lang="en-US" sz="1600" dirty="0"/>
              <a:t>connected there</a:t>
            </a:r>
          </a:p>
          <a:p>
            <a:pPr marL="1200150" lvl="2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b="1" dirty="0"/>
              <a:t>Capacity of ICTs do not match </a:t>
            </a:r>
            <a:r>
              <a:rPr lang="en-US" sz="1600" dirty="0"/>
              <a:t>with that of individual generation project.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b="1" dirty="0"/>
              <a:t>High capacity transmission system </a:t>
            </a:r>
            <a:r>
              <a:rPr lang="en-US" sz="1600" dirty="0"/>
              <a:t>planned from Generation switchyard</a:t>
            </a:r>
            <a:endParaRPr lang="en-IN" sz="1600" dirty="0"/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Generation granted with a particular ATS may be </a:t>
            </a:r>
            <a:r>
              <a:rPr lang="en-US" sz="1600" b="1" dirty="0"/>
              <a:t>operationalized with part or  existing system</a:t>
            </a:r>
            <a:r>
              <a:rPr lang="en-US" sz="1600" dirty="0"/>
              <a:t>.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en-US" sz="1600" dirty="0"/>
              <a:t>There could be </a:t>
            </a:r>
            <a:r>
              <a:rPr lang="en-US" sz="1600" b="1" dirty="0"/>
              <a:t>“big ATS” </a:t>
            </a:r>
            <a:r>
              <a:rPr lang="en-US" sz="1600" dirty="0"/>
              <a:t>and </a:t>
            </a:r>
            <a:r>
              <a:rPr lang="en-US" sz="1600" b="1" dirty="0"/>
              <a:t>“Nil or negligible ATS”</a:t>
            </a:r>
            <a:r>
              <a:rPr lang="en-US" sz="1600" dirty="0"/>
              <a:t> for generation projects seeking connection at same location.</a:t>
            </a:r>
          </a:p>
        </p:txBody>
      </p:sp>
      <p:sp>
        <p:nvSpPr>
          <p:cNvPr id="2" name="Arrow: Right 1">
            <a:hlinkClick r:id="rId2" action="ppaction://hlinksldjump"/>
            <a:extLst>
              <a:ext uri="{FF2B5EF4-FFF2-40B4-BE49-F238E27FC236}">
                <a16:creationId xmlns:a16="http://schemas.microsoft.com/office/drawing/2014/main" id="{9C6739CC-0816-4F78-B6AB-D5C56EAE49A5}"/>
              </a:ext>
            </a:extLst>
          </p:cNvPr>
          <p:cNvSpPr/>
          <p:nvPr/>
        </p:nvSpPr>
        <p:spPr>
          <a:xfrm>
            <a:off x="7772400" y="5943600"/>
            <a:ext cx="609600" cy="228600"/>
          </a:xfrm>
          <a:prstGeom prst="rightArrow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467794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81583D82-A57F-445C-B602-2B0BDBB053F7}"/>
              </a:ext>
            </a:extLst>
          </p:cNvPr>
          <p:cNvSpPr txBox="1"/>
          <p:nvPr/>
        </p:nvSpPr>
        <p:spPr>
          <a:xfrm>
            <a:off x="201058" y="304550"/>
            <a:ext cx="8510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1. Definition of Associated Transmission System (ATS):</a:t>
            </a:r>
            <a:endParaRPr lang="en-US" sz="24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9FFE4253-2655-44B3-A291-4083A7BC6968}"/>
              </a:ext>
            </a:extLst>
          </p:cNvPr>
          <p:cNvSpPr/>
          <p:nvPr/>
        </p:nvSpPr>
        <p:spPr>
          <a:xfrm>
            <a:off x="201058" y="1148185"/>
            <a:ext cx="8218473" cy="23624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b="1" u="sng" dirty="0"/>
              <a:t>Proposal:</a:t>
            </a:r>
            <a:endParaRPr lang="en-US" sz="800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ATS: 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i="1" dirty="0"/>
              <a:t>Generation End Pooling Station/Bay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i="1" dirty="0"/>
              <a:t>Dedicated Transmission Line (DTL) </a:t>
            </a:r>
          </a:p>
          <a:p>
            <a:pPr marL="742950" lvl="1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sz="1600" i="1" dirty="0"/>
              <a:t>terminating bay at ISTS Station </a:t>
            </a:r>
            <a:endParaRPr lang="en-US" sz="1600" b="1" i="1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endParaRPr lang="en-US" sz="400" i="1" dirty="0">
              <a:solidFill>
                <a:srgbClr val="FF0000"/>
              </a:solidFill>
            </a:endParaRPr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600" b="1" i="1" dirty="0"/>
              <a:t>Network Expansion/System Strengthening :  </a:t>
            </a:r>
            <a:r>
              <a:rPr lang="en-US" sz="1600" i="1" dirty="0"/>
              <a:t>All ISTS Augmentation</a:t>
            </a:r>
            <a:endParaRPr lang="en-US" sz="1600" i="1" dirty="0">
              <a:solidFill>
                <a:srgbClr val="FF0000"/>
              </a:solidFill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0A7BDB1B-26FC-41DA-B3E7-5AD18FE7F48F}"/>
              </a:ext>
            </a:extLst>
          </p:cNvPr>
          <p:cNvGrpSpPr/>
          <p:nvPr/>
        </p:nvGrpSpPr>
        <p:grpSpPr>
          <a:xfrm>
            <a:off x="1371600" y="3810000"/>
            <a:ext cx="5521582" cy="2030371"/>
            <a:chOff x="1447800" y="4315580"/>
            <a:chExt cx="5521582" cy="2030371"/>
          </a:xfrm>
        </p:grpSpPr>
        <p:cxnSp>
          <p:nvCxnSpPr>
            <p:cNvPr id="5" name="Straight Connector 4">
              <a:extLst>
                <a:ext uri="{FF2B5EF4-FFF2-40B4-BE49-F238E27FC236}">
                  <a16:creationId xmlns:a16="http://schemas.microsoft.com/office/drawing/2014/main" id="{46F50397-7053-4A40-B7D6-CC7A8095AB33}"/>
                </a:ext>
              </a:extLst>
            </p:cNvPr>
            <p:cNvCxnSpPr>
              <a:cxnSpLocks/>
            </p:cNvCxnSpPr>
            <p:nvPr/>
          </p:nvCxnSpPr>
          <p:spPr>
            <a:xfrm>
              <a:off x="2312619" y="5242277"/>
              <a:ext cx="0" cy="422922"/>
            </a:xfrm>
            <a:prstGeom prst="line">
              <a:avLst/>
            </a:prstGeom>
            <a:ln w="38100"/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3FD035D8-1F0A-4C8F-8F1A-C64BB25DE88E}"/>
                </a:ext>
              </a:extLst>
            </p:cNvPr>
            <p:cNvSpPr/>
            <p:nvPr/>
          </p:nvSpPr>
          <p:spPr>
            <a:xfrm>
              <a:off x="1447800" y="5243217"/>
              <a:ext cx="416947" cy="349998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</a:rPr>
                <a:t> </a:t>
              </a:r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10EED17E-120B-4760-B4BB-DD26D5737533}"/>
                </a:ext>
              </a:extLst>
            </p:cNvPr>
            <p:cNvSpPr/>
            <p:nvPr/>
          </p:nvSpPr>
          <p:spPr>
            <a:xfrm>
              <a:off x="1447801" y="5669519"/>
              <a:ext cx="422692" cy="349997"/>
            </a:xfrm>
            <a:prstGeom prst="ellipse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900" b="1" dirty="0">
                  <a:solidFill>
                    <a:schemeClr val="tx1"/>
                  </a:solidFill>
                </a:rPr>
                <a:t> </a:t>
              </a:r>
            </a:p>
          </p:txBody>
        </p:sp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F7F1B0E8-3C19-4E57-8CDA-5C9ED463191C}"/>
                </a:ext>
              </a:extLst>
            </p:cNvPr>
            <p:cNvCxnSpPr>
              <a:cxnSpLocks/>
            </p:cNvCxnSpPr>
            <p:nvPr/>
          </p:nvCxnSpPr>
          <p:spPr>
            <a:xfrm>
              <a:off x="1889611" y="5870395"/>
              <a:ext cx="47624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EED039F5-728C-474D-B3E2-FB1169293E48}"/>
                </a:ext>
              </a:extLst>
            </p:cNvPr>
            <p:cNvCxnSpPr/>
            <p:nvPr/>
          </p:nvCxnSpPr>
          <p:spPr>
            <a:xfrm>
              <a:off x="2356296" y="5782369"/>
              <a:ext cx="217655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877DCA50-741C-474D-9D93-62A7FC025EBB}"/>
                </a:ext>
              </a:extLst>
            </p:cNvPr>
            <p:cNvCxnSpPr>
              <a:cxnSpLocks/>
            </p:cNvCxnSpPr>
            <p:nvPr/>
          </p:nvCxnSpPr>
          <p:spPr>
            <a:xfrm>
              <a:off x="4707843" y="4999910"/>
              <a:ext cx="0" cy="112706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>
              <a:extLst>
                <a:ext uri="{FF2B5EF4-FFF2-40B4-BE49-F238E27FC236}">
                  <a16:creationId xmlns:a16="http://schemas.microsoft.com/office/drawing/2014/main" id="{B51527DE-61C6-4995-BDBE-4D7E8793DF82}"/>
                </a:ext>
              </a:extLst>
            </p:cNvPr>
            <p:cNvCxnSpPr/>
            <p:nvPr/>
          </p:nvCxnSpPr>
          <p:spPr>
            <a:xfrm>
              <a:off x="2340995" y="5893895"/>
              <a:ext cx="217655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37F56DE1-108B-4055-A631-429C55AAA2FE}"/>
                </a:ext>
              </a:extLst>
            </p:cNvPr>
            <p:cNvCxnSpPr>
              <a:cxnSpLocks/>
            </p:cNvCxnSpPr>
            <p:nvPr/>
          </p:nvCxnSpPr>
          <p:spPr>
            <a:xfrm>
              <a:off x="2365859" y="5403301"/>
              <a:ext cx="2070812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>
              <a:extLst>
                <a:ext uri="{FF2B5EF4-FFF2-40B4-BE49-F238E27FC236}">
                  <a16:creationId xmlns:a16="http://schemas.microsoft.com/office/drawing/2014/main" id="{E83EA682-F4E5-4F95-A41F-76D1608EDB93}"/>
                </a:ext>
              </a:extLst>
            </p:cNvPr>
            <p:cNvCxnSpPr>
              <a:cxnSpLocks/>
            </p:cNvCxnSpPr>
            <p:nvPr/>
          </p:nvCxnSpPr>
          <p:spPr>
            <a:xfrm>
              <a:off x="2340995" y="5504803"/>
              <a:ext cx="2207161" cy="0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>
              <a:extLst>
                <a:ext uri="{FF2B5EF4-FFF2-40B4-BE49-F238E27FC236}">
                  <a16:creationId xmlns:a16="http://schemas.microsoft.com/office/drawing/2014/main" id="{2DEB0C5F-9DDB-4B75-A7A0-C150B811A7C4}"/>
                </a:ext>
              </a:extLst>
            </p:cNvPr>
            <p:cNvCxnSpPr>
              <a:cxnSpLocks/>
            </p:cNvCxnSpPr>
            <p:nvPr/>
          </p:nvCxnSpPr>
          <p:spPr>
            <a:xfrm>
              <a:off x="5514968" y="5172103"/>
              <a:ext cx="0" cy="9473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>
              <a:extLst>
                <a:ext uri="{FF2B5EF4-FFF2-40B4-BE49-F238E27FC236}">
                  <a16:creationId xmlns:a16="http://schemas.microsoft.com/office/drawing/2014/main" id="{22C0088C-7A20-4B6D-8055-495D73820639}"/>
                </a:ext>
              </a:extLst>
            </p:cNvPr>
            <p:cNvCxnSpPr/>
            <p:nvPr/>
          </p:nvCxnSpPr>
          <p:spPr>
            <a:xfrm>
              <a:off x="6356205" y="5184318"/>
              <a:ext cx="0" cy="947349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7" name="Group 16">
              <a:extLst>
                <a:ext uri="{FF2B5EF4-FFF2-40B4-BE49-F238E27FC236}">
                  <a16:creationId xmlns:a16="http://schemas.microsoft.com/office/drawing/2014/main" id="{6DE6683B-AF90-4DFD-84AC-BDF82DCDA977}"/>
                </a:ext>
              </a:extLst>
            </p:cNvPr>
            <p:cNvGrpSpPr/>
            <p:nvPr/>
          </p:nvGrpSpPr>
          <p:grpSpPr>
            <a:xfrm>
              <a:off x="4874242" y="5422100"/>
              <a:ext cx="457124" cy="180444"/>
              <a:chOff x="4507992" y="5522975"/>
              <a:chExt cx="918972" cy="466342"/>
            </a:xfrm>
          </p:grpSpPr>
          <p:sp>
            <p:nvSpPr>
              <p:cNvPr id="49" name="Oval 48">
                <a:extLst>
                  <a:ext uri="{FF2B5EF4-FFF2-40B4-BE49-F238E27FC236}">
                    <a16:creationId xmlns:a16="http://schemas.microsoft.com/office/drawing/2014/main" id="{083BE1C1-323F-4537-ABEF-9EBE031A8B95}"/>
                  </a:ext>
                </a:extLst>
              </p:cNvPr>
              <p:cNvSpPr/>
              <p:nvPr/>
            </p:nvSpPr>
            <p:spPr>
              <a:xfrm>
                <a:off x="4507992" y="5522976"/>
                <a:ext cx="576072" cy="46634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50" name="Oval 49">
                <a:extLst>
                  <a:ext uri="{FF2B5EF4-FFF2-40B4-BE49-F238E27FC236}">
                    <a16:creationId xmlns:a16="http://schemas.microsoft.com/office/drawing/2014/main" id="{6725DADB-F07A-41AB-BEBF-FE0DC4C0CD1C}"/>
                  </a:ext>
                </a:extLst>
              </p:cNvPr>
              <p:cNvSpPr/>
              <p:nvPr/>
            </p:nvSpPr>
            <p:spPr>
              <a:xfrm>
                <a:off x="4850892" y="5522975"/>
                <a:ext cx="576072" cy="46634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20DA8E45-4BE9-427F-AB55-903EB3FF2EB5}"/>
                </a:ext>
              </a:extLst>
            </p:cNvPr>
            <p:cNvGrpSpPr/>
            <p:nvPr/>
          </p:nvGrpSpPr>
          <p:grpSpPr>
            <a:xfrm>
              <a:off x="5709717" y="5411761"/>
              <a:ext cx="457124" cy="180444"/>
              <a:chOff x="4507992" y="5522975"/>
              <a:chExt cx="918972" cy="466342"/>
            </a:xfrm>
          </p:grpSpPr>
          <p:sp>
            <p:nvSpPr>
              <p:cNvPr id="47" name="Oval 46">
                <a:extLst>
                  <a:ext uri="{FF2B5EF4-FFF2-40B4-BE49-F238E27FC236}">
                    <a16:creationId xmlns:a16="http://schemas.microsoft.com/office/drawing/2014/main" id="{6DE506E0-550A-418A-95D7-CBB1DF3C3F05}"/>
                  </a:ext>
                </a:extLst>
              </p:cNvPr>
              <p:cNvSpPr/>
              <p:nvPr/>
            </p:nvSpPr>
            <p:spPr>
              <a:xfrm>
                <a:off x="4507992" y="5522976"/>
                <a:ext cx="576072" cy="46634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8" name="Oval 47">
                <a:extLst>
                  <a:ext uri="{FF2B5EF4-FFF2-40B4-BE49-F238E27FC236}">
                    <a16:creationId xmlns:a16="http://schemas.microsoft.com/office/drawing/2014/main" id="{00B810AE-21DF-4A33-9D25-D66D3A19DC25}"/>
                  </a:ext>
                </a:extLst>
              </p:cNvPr>
              <p:cNvSpPr/>
              <p:nvPr/>
            </p:nvSpPr>
            <p:spPr>
              <a:xfrm>
                <a:off x="4850892" y="5522975"/>
                <a:ext cx="576072" cy="46634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94708266-7DDD-48E2-97A6-7B1362B81FCD}"/>
                </a:ext>
              </a:extLst>
            </p:cNvPr>
            <p:cNvCxnSpPr>
              <a:cxnSpLocks/>
              <a:endCxn id="49" idx="2"/>
            </p:cNvCxnSpPr>
            <p:nvPr/>
          </p:nvCxnSpPr>
          <p:spPr>
            <a:xfrm>
              <a:off x="4692543" y="5512322"/>
              <a:ext cx="18170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>
              <a:extLst>
                <a:ext uri="{FF2B5EF4-FFF2-40B4-BE49-F238E27FC236}">
                  <a16:creationId xmlns:a16="http://schemas.microsoft.com/office/drawing/2014/main" id="{C7C5AD6D-ADA0-4B5B-947E-FA29B60A8B2C}"/>
                </a:ext>
              </a:extLst>
            </p:cNvPr>
            <p:cNvCxnSpPr>
              <a:cxnSpLocks/>
            </p:cNvCxnSpPr>
            <p:nvPr/>
          </p:nvCxnSpPr>
          <p:spPr>
            <a:xfrm>
              <a:off x="5333270" y="5501982"/>
              <a:ext cx="18170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74562E3F-A96E-4964-8884-B4ABDFA28DAC}"/>
                </a:ext>
              </a:extLst>
            </p:cNvPr>
            <p:cNvCxnSpPr>
              <a:cxnSpLocks/>
            </p:cNvCxnSpPr>
            <p:nvPr/>
          </p:nvCxnSpPr>
          <p:spPr>
            <a:xfrm>
              <a:off x="5520706" y="5501040"/>
              <a:ext cx="18170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BE82B59E-04A5-4D14-9A51-593BB51120D3}"/>
                </a:ext>
              </a:extLst>
            </p:cNvPr>
            <p:cNvCxnSpPr>
              <a:cxnSpLocks/>
            </p:cNvCxnSpPr>
            <p:nvPr/>
          </p:nvCxnSpPr>
          <p:spPr>
            <a:xfrm>
              <a:off x="6174505" y="5501040"/>
              <a:ext cx="18170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id="{D689CEB8-F99E-4E51-B07B-69439827F434}"/>
                </a:ext>
              </a:extLst>
            </p:cNvPr>
            <p:cNvGrpSpPr/>
            <p:nvPr/>
          </p:nvGrpSpPr>
          <p:grpSpPr>
            <a:xfrm>
              <a:off x="4895281" y="5730364"/>
              <a:ext cx="457124" cy="180444"/>
              <a:chOff x="4507992" y="5522975"/>
              <a:chExt cx="918972" cy="466342"/>
            </a:xfrm>
          </p:grpSpPr>
          <p:sp>
            <p:nvSpPr>
              <p:cNvPr id="45" name="Oval 44">
                <a:extLst>
                  <a:ext uri="{FF2B5EF4-FFF2-40B4-BE49-F238E27FC236}">
                    <a16:creationId xmlns:a16="http://schemas.microsoft.com/office/drawing/2014/main" id="{EC968F0F-20D9-465C-9EFF-0ECAB95C2062}"/>
                  </a:ext>
                </a:extLst>
              </p:cNvPr>
              <p:cNvSpPr/>
              <p:nvPr/>
            </p:nvSpPr>
            <p:spPr>
              <a:xfrm>
                <a:off x="4507992" y="5522976"/>
                <a:ext cx="576072" cy="46634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  <p:sp>
            <p:nvSpPr>
              <p:cNvPr id="46" name="Oval 45">
                <a:extLst>
                  <a:ext uri="{FF2B5EF4-FFF2-40B4-BE49-F238E27FC236}">
                    <a16:creationId xmlns:a16="http://schemas.microsoft.com/office/drawing/2014/main" id="{300A521F-955E-438A-B315-2BDE11F058F5}"/>
                  </a:ext>
                </a:extLst>
              </p:cNvPr>
              <p:cNvSpPr/>
              <p:nvPr/>
            </p:nvSpPr>
            <p:spPr>
              <a:xfrm>
                <a:off x="4850892" y="5522975"/>
                <a:ext cx="576072" cy="466341"/>
              </a:xfrm>
              <a:prstGeom prst="ellipse">
                <a:avLst/>
              </a:prstGeom>
              <a:noFill/>
              <a:ln w="38100">
                <a:solidFill>
                  <a:srgbClr val="FF0000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sz="1350"/>
              </a:p>
            </p:txBody>
          </p:sp>
        </p:grp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3A3752C4-910D-48F2-8D2D-E285A3130997}"/>
                </a:ext>
              </a:extLst>
            </p:cNvPr>
            <p:cNvCxnSpPr>
              <a:cxnSpLocks/>
              <a:endCxn id="45" idx="2"/>
            </p:cNvCxnSpPr>
            <p:nvPr/>
          </p:nvCxnSpPr>
          <p:spPr>
            <a:xfrm>
              <a:off x="4713581" y="5820586"/>
              <a:ext cx="18170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637AF196-4967-4EE9-8BBF-F4D527C8BC1E}"/>
                </a:ext>
              </a:extLst>
            </p:cNvPr>
            <p:cNvCxnSpPr>
              <a:cxnSpLocks/>
            </p:cNvCxnSpPr>
            <p:nvPr/>
          </p:nvCxnSpPr>
          <p:spPr>
            <a:xfrm>
              <a:off x="5354308" y="5810246"/>
              <a:ext cx="181700" cy="1"/>
            </a:xfrm>
            <a:prstGeom prst="line">
              <a:avLst/>
            </a:prstGeom>
            <a:ln w="381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25">
              <a:extLst>
                <a:ext uri="{FF2B5EF4-FFF2-40B4-BE49-F238E27FC236}">
                  <a16:creationId xmlns:a16="http://schemas.microsoft.com/office/drawing/2014/main" id="{639B26ED-B329-403A-AC6A-C6A693A18BC3}"/>
                </a:ext>
              </a:extLst>
            </p:cNvPr>
            <p:cNvSpPr/>
            <p:nvPr/>
          </p:nvSpPr>
          <p:spPr>
            <a:xfrm>
              <a:off x="4436671" y="5481316"/>
              <a:ext cx="248207" cy="67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8A83AD46-0E46-41F0-806A-A8A9EF2291A5}"/>
                </a:ext>
              </a:extLst>
            </p:cNvPr>
            <p:cNvSpPr/>
            <p:nvPr/>
          </p:nvSpPr>
          <p:spPr>
            <a:xfrm>
              <a:off x="4619626" y="4876799"/>
              <a:ext cx="2349756" cy="1469152"/>
            </a:xfrm>
            <a:prstGeom prst="rect">
              <a:avLst/>
            </a:prstGeom>
            <a:noFill/>
            <a:ln>
              <a:solidFill>
                <a:srgbClr val="FF0000"/>
              </a:solidFill>
              <a:prstDash val="lgDash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435B7655-7BCC-45F2-A1B7-DAC41DE9F611}"/>
                </a:ext>
              </a:extLst>
            </p:cNvPr>
            <p:cNvSpPr/>
            <p:nvPr/>
          </p:nvSpPr>
          <p:spPr>
            <a:xfrm>
              <a:off x="4424473" y="5371669"/>
              <a:ext cx="255022" cy="595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02B1E255-C8E5-47AF-B27D-33EE796CBE33}"/>
                </a:ext>
              </a:extLst>
            </p:cNvPr>
            <p:cNvSpPr/>
            <p:nvPr/>
          </p:nvSpPr>
          <p:spPr>
            <a:xfrm>
              <a:off x="4424474" y="5747841"/>
              <a:ext cx="260404" cy="60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B99FD292-383F-47DC-8793-8015AD2E948B}"/>
                </a:ext>
              </a:extLst>
            </p:cNvPr>
            <p:cNvSpPr/>
            <p:nvPr/>
          </p:nvSpPr>
          <p:spPr>
            <a:xfrm>
              <a:off x="4424473" y="5880039"/>
              <a:ext cx="260404" cy="60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23FE8E6-D7B5-4B21-80DF-EA754B9C3A5D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2320593" y="5679544"/>
              <a:ext cx="1" cy="386651"/>
            </a:xfrm>
            <a:prstGeom prst="line">
              <a:avLst/>
            </a:prstGeom>
            <a:ln w="38100"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3A86FE4E-C03E-4F93-8FBB-1CB37BFA3F2A}"/>
                </a:ext>
              </a:extLst>
            </p:cNvPr>
            <p:cNvCxnSpPr>
              <a:cxnSpLocks/>
            </p:cNvCxnSpPr>
            <p:nvPr/>
          </p:nvCxnSpPr>
          <p:spPr>
            <a:xfrm>
              <a:off x="1874316" y="5439642"/>
              <a:ext cx="476249" cy="0"/>
            </a:xfrm>
            <a:prstGeom prst="line">
              <a:avLst/>
            </a:prstGeom>
            <a:ln w="38100"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Freeform: Shape 32">
              <a:extLst>
                <a:ext uri="{FF2B5EF4-FFF2-40B4-BE49-F238E27FC236}">
                  <a16:creationId xmlns:a16="http://schemas.microsoft.com/office/drawing/2014/main" id="{9B3A5FAF-83AF-4A58-81D6-57080ECBFD69}"/>
                </a:ext>
              </a:extLst>
            </p:cNvPr>
            <p:cNvSpPr/>
            <p:nvPr/>
          </p:nvSpPr>
          <p:spPr>
            <a:xfrm>
              <a:off x="1533871" y="5369154"/>
              <a:ext cx="204968" cy="112162"/>
            </a:xfrm>
            <a:custGeom>
              <a:avLst/>
              <a:gdLst>
                <a:gd name="connsiteX0" fmla="*/ 0 w 297867"/>
                <a:gd name="connsiteY0" fmla="*/ 154008 h 241836"/>
                <a:gd name="connsiteX1" fmla="*/ 114300 w 297867"/>
                <a:gd name="connsiteY1" fmla="*/ 1608 h 241836"/>
                <a:gd name="connsiteX2" fmla="*/ 200025 w 297867"/>
                <a:gd name="connsiteY2" fmla="*/ 239733 h 241836"/>
                <a:gd name="connsiteX3" fmla="*/ 285750 w 297867"/>
                <a:gd name="connsiteY3" fmla="*/ 115908 h 241836"/>
                <a:gd name="connsiteX4" fmla="*/ 295275 w 297867"/>
                <a:gd name="connsiteY4" fmla="*/ 77808 h 24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67" h="241836">
                  <a:moveTo>
                    <a:pt x="0" y="154008"/>
                  </a:moveTo>
                  <a:cubicBezTo>
                    <a:pt x="40481" y="70664"/>
                    <a:pt x="80963" y="-12679"/>
                    <a:pt x="114300" y="1608"/>
                  </a:cubicBezTo>
                  <a:cubicBezTo>
                    <a:pt x="147637" y="15895"/>
                    <a:pt x="171450" y="220683"/>
                    <a:pt x="200025" y="239733"/>
                  </a:cubicBezTo>
                  <a:cubicBezTo>
                    <a:pt x="228600" y="258783"/>
                    <a:pt x="269875" y="142895"/>
                    <a:pt x="285750" y="115908"/>
                  </a:cubicBezTo>
                  <a:cubicBezTo>
                    <a:pt x="301625" y="88920"/>
                    <a:pt x="298450" y="83364"/>
                    <a:pt x="295275" y="77808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reeform: Shape 33">
              <a:extLst>
                <a:ext uri="{FF2B5EF4-FFF2-40B4-BE49-F238E27FC236}">
                  <a16:creationId xmlns:a16="http://schemas.microsoft.com/office/drawing/2014/main" id="{525AD172-3A40-45E8-A5A8-559337BE32F5}"/>
                </a:ext>
              </a:extLst>
            </p:cNvPr>
            <p:cNvSpPr/>
            <p:nvPr/>
          </p:nvSpPr>
          <p:spPr>
            <a:xfrm>
              <a:off x="1555547" y="5766067"/>
              <a:ext cx="204968" cy="112162"/>
            </a:xfrm>
            <a:custGeom>
              <a:avLst/>
              <a:gdLst>
                <a:gd name="connsiteX0" fmla="*/ 0 w 297867"/>
                <a:gd name="connsiteY0" fmla="*/ 154008 h 241836"/>
                <a:gd name="connsiteX1" fmla="*/ 114300 w 297867"/>
                <a:gd name="connsiteY1" fmla="*/ 1608 h 241836"/>
                <a:gd name="connsiteX2" fmla="*/ 200025 w 297867"/>
                <a:gd name="connsiteY2" fmla="*/ 239733 h 241836"/>
                <a:gd name="connsiteX3" fmla="*/ 285750 w 297867"/>
                <a:gd name="connsiteY3" fmla="*/ 115908 h 241836"/>
                <a:gd name="connsiteX4" fmla="*/ 295275 w 297867"/>
                <a:gd name="connsiteY4" fmla="*/ 77808 h 2418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297867" h="241836">
                  <a:moveTo>
                    <a:pt x="0" y="154008"/>
                  </a:moveTo>
                  <a:cubicBezTo>
                    <a:pt x="40481" y="70664"/>
                    <a:pt x="80963" y="-12679"/>
                    <a:pt x="114300" y="1608"/>
                  </a:cubicBezTo>
                  <a:cubicBezTo>
                    <a:pt x="147637" y="15895"/>
                    <a:pt x="171450" y="220683"/>
                    <a:pt x="200025" y="239733"/>
                  </a:cubicBezTo>
                  <a:cubicBezTo>
                    <a:pt x="228600" y="258783"/>
                    <a:pt x="269875" y="142895"/>
                    <a:pt x="285750" y="115908"/>
                  </a:cubicBezTo>
                  <a:cubicBezTo>
                    <a:pt x="301625" y="88920"/>
                    <a:pt x="298450" y="83364"/>
                    <a:pt x="295275" y="77808"/>
                  </a:cubicBezTo>
                </a:path>
              </a:pathLst>
            </a:cu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>
              <a:extLst>
                <a:ext uri="{FF2B5EF4-FFF2-40B4-BE49-F238E27FC236}">
                  <a16:creationId xmlns:a16="http://schemas.microsoft.com/office/drawing/2014/main" id="{13C35E42-4D52-44D4-8A06-B8264400AF32}"/>
                </a:ext>
              </a:extLst>
            </p:cNvPr>
            <p:cNvSpPr/>
            <p:nvPr/>
          </p:nvSpPr>
          <p:spPr>
            <a:xfrm>
              <a:off x="2174619" y="5101797"/>
              <a:ext cx="2484760" cy="1087961"/>
            </a:xfrm>
            <a:prstGeom prst="ellipse">
              <a:avLst/>
            </a:prstGeom>
            <a:noFill/>
            <a:ln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35">
              <a:extLst>
                <a:ext uri="{FF2B5EF4-FFF2-40B4-BE49-F238E27FC236}">
                  <a16:creationId xmlns:a16="http://schemas.microsoft.com/office/drawing/2014/main" id="{BBD24865-5AD4-4B94-BF70-4D8FD5396D12}"/>
                </a:ext>
              </a:extLst>
            </p:cNvPr>
            <p:cNvSpPr/>
            <p:nvPr/>
          </p:nvSpPr>
          <p:spPr>
            <a:xfrm>
              <a:off x="2332792" y="5470657"/>
              <a:ext cx="248207" cy="67972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7" name="Rectangle 36">
              <a:extLst>
                <a:ext uri="{FF2B5EF4-FFF2-40B4-BE49-F238E27FC236}">
                  <a16:creationId xmlns:a16="http://schemas.microsoft.com/office/drawing/2014/main" id="{60BCE118-6799-424F-82E9-D3BCD45026A2}"/>
                </a:ext>
              </a:extLst>
            </p:cNvPr>
            <p:cNvSpPr/>
            <p:nvPr/>
          </p:nvSpPr>
          <p:spPr>
            <a:xfrm>
              <a:off x="2320594" y="5361009"/>
              <a:ext cx="255022" cy="59524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5CB47419-0536-41F1-B382-605AA6E375CE}"/>
                </a:ext>
              </a:extLst>
            </p:cNvPr>
            <p:cNvSpPr/>
            <p:nvPr/>
          </p:nvSpPr>
          <p:spPr>
            <a:xfrm>
              <a:off x="2320595" y="5737181"/>
              <a:ext cx="260404" cy="60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FB984576-46BD-4BCD-B575-8CD50E52F30B}"/>
                </a:ext>
              </a:extLst>
            </p:cNvPr>
            <p:cNvSpPr/>
            <p:nvPr/>
          </p:nvSpPr>
          <p:spPr>
            <a:xfrm>
              <a:off x="2320594" y="5869380"/>
              <a:ext cx="260404" cy="6084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2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350"/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C9FEC05A-A9A1-4101-ADF7-3ED92D071FF0}"/>
                </a:ext>
              </a:extLst>
            </p:cNvPr>
            <p:cNvSpPr txBox="1"/>
            <p:nvPr/>
          </p:nvSpPr>
          <p:spPr>
            <a:xfrm>
              <a:off x="2365859" y="4476690"/>
              <a:ext cx="1641069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>
                <a:defRPr sz="1400" b="1"/>
              </a:lvl1pPr>
            </a:lstStyle>
            <a:p>
              <a:r>
                <a:rPr lang="en-US" dirty="0"/>
                <a:t> ATS = DTL+ Bays at Gen and ISTS End</a:t>
              </a:r>
            </a:p>
          </p:txBody>
        </p: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12566D8E-27B8-421B-BC8D-37F9294AB5D4}"/>
                </a:ext>
              </a:extLst>
            </p:cNvPr>
            <p:cNvCxnSpPr/>
            <p:nvPr/>
          </p:nvCxnSpPr>
          <p:spPr>
            <a:xfrm>
              <a:off x="6337092" y="5384321"/>
              <a:ext cx="3187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0BD9A5A3-C1E2-4DE2-A16C-994F1C7BAEC0}"/>
                </a:ext>
              </a:extLst>
            </p:cNvPr>
            <p:cNvCxnSpPr/>
            <p:nvPr/>
          </p:nvCxnSpPr>
          <p:spPr>
            <a:xfrm>
              <a:off x="6337092" y="5627608"/>
              <a:ext cx="3187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EB9690C0-80DE-41E9-8548-3BECDAF36889}"/>
                </a:ext>
              </a:extLst>
            </p:cNvPr>
            <p:cNvCxnSpPr/>
            <p:nvPr/>
          </p:nvCxnSpPr>
          <p:spPr>
            <a:xfrm>
              <a:off x="5508291" y="5940884"/>
              <a:ext cx="3187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F04DA348-3C48-4F19-A039-826EA2EDBE27}"/>
                </a:ext>
              </a:extLst>
            </p:cNvPr>
            <p:cNvSpPr txBox="1"/>
            <p:nvPr/>
          </p:nvSpPr>
          <p:spPr>
            <a:xfrm>
              <a:off x="4881531" y="4315580"/>
              <a:ext cx="202181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b="1" dirty="0"/>
                <a:t> Network Expansion /System Strengthening</a:t>
              </a:r>
            </a:p>
          </p:txBody>
        </p:sp>
        <p:cxnSp>
          <p:nvCxnSpPr>
            <p:cNvPr id="51" name="Straight Connector 50">
              <a:extLst>
                <a:ext uri="{FF2B5EF4-FFF2-40B4-BE49-F238E27FC236}">
                  <a16:creationId xmlns:a16="http://schemas.microsoft.com/office/drawing/2014/main" id="{CF431195-128E-41BF-B856-5820C06E0251}"/>
                </a:ext>
              </a:extLst>
            </p:cNvPr>
            <p:cNvCxnSpPr/>
            <p:nvPr/>
          </p:nvCxnSpPr>
          <p:spPr>
            <a:xfrm>
              <a:off x="4707843" y="5243565"/>
              <a:ext cx="318770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>
              <a:extLst>
                <a:ext uri="{FF2B5EF4-FFF2-40B4-BE49-F238E27FC236}">
                  <a16:creationId xmlns:a16="http://schemas.microsoft.com/office/drawing/2014/main" id="{4DC41F60-EC4A-4C1E-A73C-BD8373663DAC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5013550" y="4924081"/>
              <a:ext cx="8901" cy="318196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940703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9AD8CB-6693-4812-89EF-706382BCF58A}"/>
              </a:ext>
            </a:extLst>
          </p:cNvPr>
          <p:cNvSpPr txBox="1"/>
          <p:nvPr/>
        </p:nvSpPr>
        <p:spPr>
          <a:xfrm>
            <a:off x="201058" y="1219200"/>
            <a:ext cx="8510530" cy="337335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For Connectivity with Existing ISTS System: </a:t>
            </a:r>
            <a:endParaRPr lang="en-US" dirty="0"/>
          </a:p>
          <a:p>
            <a:pPr marL="566738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Conn-BG1 amounting to Rs. 50 lakhs, </a:t>
            </a:r>
          </a:p>
          <a:p>
            <a:pPr marL="566738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Conn-BG2 towards terminal bay(s) </a:t>
            </a:r>
          </a:p>
          <a:p>
            <a:pPr marL="566738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Conn-BG3 @ Rs. 2 lakh/MW, for the existing ISTS</a:t>
            </a:r>
            <a:r>
              <a:rPr lang="en-US" b="1" dirty="0"/>
              <a:t> </a:t>
            </a:r>
            <a:endParaRPr lang="en-US" dirty="0"/>
          </a:p>
          <a:p>
            <a:pPr marL="285750" lvl="0" indent="-285750" algn="just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b="1" dirty="0"/>
              <a:t>For Connectivity where Network Expansion is required: </a:t>
            </a:r>
            <a:endParaRPr lang="en-US" dirty="0"/>
          </a:p>
          <a:p>
            <a:pPr marL="566738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Conn-BG1 amounting to Rs. 50 lakhs</a:t>
            </a:r>
          </a:p>
          <a:p>
            <a:pPr marL="566738" indent="-285750" algn="just">
              <a:lnSpc>
                <a:spcPct val="150000"/>
              </a:lnSpc>
              <a:buFont typeface="Wingdings" panose="05000000000000000000" pitchFamily="2" charset="2"/>
              <a:buChar char="ü"/>
            </a:pPr>
            <a:r>
              <a:rPr lang="en-US" dirty="0"/>
              <a:t>Conn-BG2 equal to estimated cost of ATS and terminal bay(s)</a:t>
            </a:r>
          </a:p>
          <a:p>
            <a:pPr algn="just">
              <a:lnSpc>
                <a:spcPct val="150000"/>
              </a:lnSpc>
            </a:pPr>
            <a:endParaRPr lang="en-IN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83D82-A57F-445C-B602-2B0BDBB053F7}"/>
              </a:ext>
            </a:extLst>
          </p:cNvPr>
          <p:cNvSpPr txBox="1"/>
          <p:nvPr/>
        </p:nvSpPr>
        <p:spPr>
          <a:xfrm>
            <a:off x="201058" y="304550"/>
            <a:ext cx="8510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2. Connectivity Bank Guarantees: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20B0752-3B25-4878-A400-CDF4106A97F8}"/>
              </a:ext>
            </a:extLst>
          </p:cNvPr>
          <p:cNvSpPr txBox="1"/>
          <p:nvPr/>
        </p:nvSpPr>
        <p:spPr>
          <a:xfrm>
            <a:off x="80790" y="4438471"/>
            <a:ext cx="8751065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71450"/>
            <a:r>
              <a:rPr lang="en-US" sz="1800" b="1" u="sng" dirty="0"/>
              <a:t>Proposal:</a:t>
            </a:r>
            <a:endParaRPr lang="en-US" sz="1800" dirty="0"/>
          </a:p>
          <a:p>
            <a:pPr marL="171450"/>
            <a:endParaRPr lang="en-US" dirty="0">
              <a:solidFill>
                <a:srgbClr val="FF0000"/>
              </a:solidFill>
            </a:endParaRPr>
          </a:p>
          <a:p>
            <a:pPr marL="171450"/>
            <a:r>
              <a:rPr lang="en-US" dirty="0"/>
              <a:t>As terminal bays of the dedicated line is proposed under the scope of Applicant, it is proposed to have </a:t>
            </a:r>
            <a:r>
              <a:rPr lang="en-US" b="1" dirty="0"/>
              <a:t>Single Bank Guarantee </a:t>
            </a:r>
            <a:r>
              <a:rPr lang="en-US" dirty="0"/>
              <a:t>for all the cases (with or without ISTS Network Expansion). </a:t>
            </a:r>
          </a:p>
        </p:txBody>
      </p:sp>
    </p:spTree>
    <p:extLst>
      <p:ext uri="{BB962C8B-B14F-4D97-AF65-F5344CB8AC3E}">
        <p14:creationId xmlns:p14="http://schemas.microsoft.com/office/powerpoint/2010/main" val="41475330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9AD8CB-6693-4812-89EF-706382BCF58A}"/>
              </a:ext>
            </a:extLst>
          </p:cNvPr>
          <p:cNvSpPr txBox="1"/>
          <p:nvPr/>
        </p:nvSpPr>
        <p:spPr>
          <a:xfrm>
            <a:off x="39133" y="884497"/>
            <a:ext cx="8915400" cy="49628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 algn="just"/>
            <a:endParaRPr lang="en-US" sz="1050" dirty="0"/>
          </a:p>
          <a:p>
            <a:pPr lvl="0" algn="just"/>
            <a:endParaRPr lang="en-IN" dirty="0"/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en-US" dirty="0"/>
              <a:t>The Generators once connected are considered </a:t>
            </a:r>
            <a:r>
              <a:rPr lang="en-US" b="1" dirty="0"/>
              <a:t>deemed GNA Grantee without any transmission charge liability </a:t>
            </a:r>
            <a:r>
              <a:rPr lang="en-US" dirty="0"/>
              <a:t>and as such, there is a remote chance of Generator running away after getting connected. Therefore, the Bank Guarantees may not be kept hold for five years.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  <a:p>
            <a:pPr algn="just"/>
            <a:r>
              <a:rPr lang="en-US" b="1" u="sng" dirty="0"/>
              <a:t>Proposal:</a:t>
            </a:r>
            <a:endParaRPr lang="en-US" dirty="0"/>
          </a:p>
          <a:p>
            <a:pPr algn="just"/>
            <a:endParaRPr lang="en-US" dirty="0"/>
          </a:p>
          <a:p>
            <a:pPr marL="517525" indent="-285750" algn="just">
              <a:buFont typeface="Wingdings" panose="05000000000000000000" pitchFamily="2" charset="2"/>
              <a:buChar char="§"/>
            </a:pPr>
            <a:r>
              <a:rPr lang="en-US" i="1" dirty="0"/>
              <a:t>Upon the completion of complete connectivity the Conn BG shall be returned </a:t>
            </a:r>
            <a:r>
              <a:rPr lang="en-US" b="1" i="1" dirty="0"/>
              <a:t>within a period of 02 months thereafter</a:t>
            </a:r>
            <a:r>
              <a:rPr lang="en-US" i="1" dirty="0"/>
              <a:t>.</a:t>
            </a:r>
          </a:p>
          <a:p>
            <a:pPr marL="517525" indent="-285750" algn="just">
              <a:buFont typeface="Wingdings" panose="05000000000000000000" pitchFamily="2" charset="2"/>
              <a:buChar char="§"/>
            </a:pPr>
            <a:endParaRPr lang="en-US" i="1" dirty="0"/>
          </a:p>
          <a:p>
            <a:pPr marL="517525" indent="-285750" algn="just">
              <a:buFont typeface="Wingdings" panose="05000000000000000000" pitchFamily="2" charset="2"/>
              <a:buChar char="§"/>
            </a:pPr>
            <a:r>
              <a:rPr lang="en-US" b="1" i="1" dirty="0"/>
              <a:t>In case of any delay </a:t>
            </a:r>
            <a:r>
              <a:rPr lang="en-US" i="1" dirty="0"/>
              <a:t>in Commercial operation from its earlier stated SCOD/revised SCOD as approved by Competent Authority, the connectivity grantee </a:t>
            </a:r>
            <a:r>
              <a:rPr lang="en-US" b="1" i="1" dirty="0"/>
              <a:t>shall be liable to pay a fixed amount /week </a:t>
            </a:r>
            <a:r>
              <a:rPr lang="en-US" i="1" dirty="0"/>
              <a:t>or part thereof subject to the Upper Cap of Conn-BG amount. </a:t>
            </a:r>
          </a:p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83D82-A57F-445C-B602-2B0BDBB053F7}"/>
              </a:ext>
            </a:extLst>
          </p:cNvPr>
          <p:cNvSpPr txBox="1"/>
          <p:nvPr/>
        </p:nvSpPr>
        <p:spPr>
          <a:xfrm>
            <a:off x="201058" y="304550"/>
            <a:ext cx="8510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3.Treatment of Connectivity Bank Guarantee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80469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03E95972-D66D-4C50-A23A-5A9D8E105575}"/>
              </a:ext>
            </a:extLst>
          </p:cNvPr>
          <p:cNvSpPr txBox="1"/>
          <p:nvPr/>
        </p:nvSpPr>
        <p:spPr>
          <a:xfrm>
            <a:off x="152400" y="228600"/>
            <a:ext cx="899160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400" b="1" dirty="0"/>
              <a:t>4. Alignment of Existing  LTA Agreements with new GNA Regulations</a:t>
            </a:r>
            <a:endParaRPr lang="en-IN" sz="2400" b="1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58CA362-B5F8-4ACC-81C5-6C9BE4BB30AD}"/>
              </a:ext>
            </a:extLst>
          </p:cNvPr>
          <p:cNvSpPr txBox="1"/>
          <p:nvPr/>
        </p:nvSpPr>
        <p:spPr>
          <a:xfrm>
            <a:off x="304800" y="1071752"/>
            <a:ext cx="8458200" cy="54784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90513" lvl="0" indent="-290513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</a:rPr>
              <a:t>Both </a:t>
            </a:r>
            <a:r>
              <a:rPr lang="en-US" b="1" u="sng" dirty="0">
                <a:latin typeface="Arial" panose="020B0604020202020204" pitchFamily="34" charset="0"/>
                <a:ea typeface="Cambria" panose="02040503050406030204" pitchFamily="18" charset="0"/>
              </a:rPr>
              <a:t>Transmission</a:t>
            </a:r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</a:rPr>
              <a:t> and </a:t>
            </a:r>
            <a:r>
              <a:rPr lang="en-US" b="1" u="sng" dirty="0">
                <a:latin typeface="Arial" panose="020B0604020202020204" pitchFamily="34" charset="0"/>
                <a:ea typeface="Cambria" panose="02040503050406030204" pitchFamily="18" charset="0"/>
              </a:rPr>
              <a:t>Connection Agreement</a:t>
            </a: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  <a:ea typeface="Cambria" panose="02040503050406030204" pitchFamily="18" charset="0"/>
              </a:rPr>
              <a:t>as per the present regulation may not be required. 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place of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Transmission Agreement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the acceptance letter for final grant of Connectivity may be considered. 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In place of 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Connection Agreement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, the acceptance letter from the Grantee against the Connection Offer Letter of CTU may be considered. 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US" dirty="0">
              <a:latin typeface="Arial" panose="020B0604020202020204" pitchFamily="34" charset="0"/>
            </a:endParaRP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</a:rPr>
              <a:t>Accordingly, </a:t>
            </a: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revised intimation/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Connection Offer Letter</a:t>
            </a: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 </a:t>
            </a:r>
            <a:r>
              <a:rPr lang="en-US" dirty="0">
                <a:latin typeface="Arial" panose="020B0604020202020204" pitchFamily="34" charset="0"/>
              </a:rPr>
              <a:t>and acceptances thereof shall be individual self-contained documents for all regulatory, commercial and legal purposes.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endParaRPr lang="en-IN" dirty="0">
              <a:latin typeface="Cambria" panose="02040503050406030204" pitchFamily="18" charset="0"/>
              <a:ea typeface="Cambria" panose="020405030504060302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800" dirty="0"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endParaRPr lang="en-US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425316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DAA505E-6660-462B-9796-1DC66254E2B8}"/>
              </a:ext>
            </a:extLst>
          </p:cNvPr>
          <p:cNvSpPr txBox="1"/>
          <p:nvPr/>
        </p:nvSpPr>
        <p:spPr>
          <a:xfrm>
            <a:off x="201058" y="304550"/>
            <a:ext cx="8510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5. Other inputs: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42E59F3-FBC1-4DD2-85AA-DD756B8665A5}"/>
              </a:ext>
            </a:extLst>
          </p:cNvPr>
          <p:cNvSpPr txBox="1"/>
          <p:nvPr/>
        </p:nvSpPr>
        <p:spPr>
          <a:xfrm>
            <a:off x="0" y="1143000"/>
            <a:ext cx="89154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39750" lvl="0" indent="-285750" algn="just" rtl="0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sz="1800" b="1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Provision for Charges in case of Surrender</a:t>
            </a:r>
            <a:endParaRPr lang="en-IN" dirty="0"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marL="1004570" lvl="2" indent="-540385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The word “relinquishment” may be supplemented with “surrender”.</a:t>
            </a:r>
          </a:p>
          <a:p>
            <a:pPr marL="1004570" lvl="2" indent="-540385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Further, the levy of charges in case of such “surrender” may be classified as “</a:t>
            </a:r>
            <a:r>
              <a:rPr lang="en-US" b="1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transmission charges equivalent</a:t>
            </a: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Mangal" panose="02040503050203030202" pitchFamily="18" charset="0"/>
              </a:rPr>
              <a:t>” of a fixed period e.g. 60 months in line with CERC Order dated 08.03.2019 in Petition No. 92/MP/2015 (Para 99 @pg. 124 of 177).</a:t>
            </a:r>
            <a:endParaRPr lang="en-IN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  <a:p>
            <a:pPr marL="627063" indent="-285750" algn="just">
              <a:buFont typeface="Arial" panose="020B0604020202020204" pitchFamily="34" charset="0"/>
              <a:buChar char="•"/>
            </a:pPr>
            <a:endParaRPr lang="en-US" b="1" dirty="0">
              <a:latin typeface="Arial" panose="020B0604020202020204" pitchFamily="34" charset="0"/>
              <a:cs typeface="Mangal" panose="02040503050203030202" pitchFamily="18" charset="0"/>
            </a:endParaRPr>
          </a:p>
          <a:p>
            <a:pPr marL="539750" indent="-285750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Overlapping with TGNA</a:t>
            </a:r>
          </a:p>
          <a:p>
            <a:pPr marL="1004570" lvl="2" indent="-540385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Mangal" panose="02040503050203030202" pitchFamily="18" charset="0"/>
              </a:rPr>
              <a:t>T-GNA can be applied for any period from 1 (one) time block and up to 11 (eleven) months. </a:t>
            </a:r>
          </a:p>
          <a:p>
            <a:pPr marL="1004570" lvl="2" indent="-540385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latin typeface="Arial" panose="020B0604020202020204" pitchFamily="34" charset="0"/>
                <a:cs typeface="Mangal" panose="02040503050203030202" pitchFamily="18" charset="0"/>
              </a:rPr>
              <a:t>Accordingly, the application for use of GNA by the other entity may be submitted to Nodal Agency </a:t>
            </a:r>
            <a:r>
              <a:rPr lang="en-US" b="1" dirty="0">
                <a:latin typeface="Arial" panose="020B0604020202020204" pitchFamily="34" charset="0"/>
                <a:cs typeface="Mangal" panose="02040503050203030202" pitchFamily="18" charset="0"/>
              </a:rPr>
              <a:t>at least thirteen months </a:t>
            </a:r>
            <a:r>
              <a:rPr lang="en-US" dirty="0">
                <a:latin typeface="Arial" panose="020B0604020202020204" pitchFamily="34" charset="0"/>
                <a:cs typeface="Mangal" panose="02040503050203030202" pitchFamily="18" charset="0"/>
              </a:rPr>
              <a:t>before the start date of the use of GNA.</a:t>
            </a:r>
            <a:endParaRPr lang="en-US" dirty="0"/>
          </a:p>
          <a:p>
            <a:pPr>
              <a:spcAft>
                <a:spcPts val="1200"/>
              </a:spcAft>
            </a:pPr>
            <a:endParaRPr lang="en-IN" sz="1800" b="1" i="1" dirty="0">
              <a:effectLst/>
              <a:latin typeface="Calibri" panose="020F0502020204030204" pitchFamily="34" charset="0"/>
              <a:ea typeface="Calibri" panose="020F0502020204030204" pitchFamily="34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85268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39AD8CB-6693-4812-89EF-706382BCF58A}"/>
              </a:ext>
            </a:extLst>
          </p:cNvPr>
          <p:cNvSpPr txBox="1"/>
          <p:nvPr/>
        </p:nvSpPr>
        <p:spPr>
          <a:xfrm>
            <a:off x="51526" y="914400"/>
            <a:ext cx="8940073" cy="44890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222250" algn="just">
              <a:lnSpc>
                <a:spcPct val="150000"/>
              </a:lnSpc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“Connectivity” may be replaced  with “Connectivity for GNA”</a:t>
            </a:r>
          </a:p>
          <a:p>
            <a:pPr marL="742950" lvl="1" indent="-285750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Cambria" panose="02040503050406030204" pitchFamily="18" charset="0"/>
              </a:rPr>
              <a:t>Under existing Connectivity Regulations, Connectivity does not guarantee evacuation of firm power. However, under subject GNA regulations, Connectivity enables transfer of power. </a:t>
            </a:r>
          </a:p>
          <a:p>
            <a:pPr marL="742950" lvl="1" indent="-285750" algn="just">
              <a:buFont typeface="Wingdings" panose="05000000000000000000" pitchFamily="2" charset="2"/>
              <a:buChar char="Ø"/>
            </a:pPr>
            <a:endParaRPr lang="en-US" sz="1050" dirty="0">
              <a:effectLst/>
              <a:latin typeface="Arial" panose="020B0604020202020204" pitchFamily="34" charset="0"/>
              <a:ea typeface="Calibri" panose="020F0502020204030204" pitchFamily="34" charset="0"/>
              <a:cs typeface="Cambria" panose="02040503050406030204" pitchFamily="18" charset="0"/>
            </a:endParaRPr>
          </a:p>
          <a:p>
            <a:pPr marL="457200" indent="-222250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endParaRPr lang="en-US" b="1" dirty="0">
              <a:latin typeface="Arial" panose="020B0604020202020204" pitchFamily="34" charset="0"/>
              <a:ea typeface="Cambria" panose="02040503050406030204" pitchFamily="18" charset="0"/>
            </a:endParaRPr>
          </a:p>
          <a:p>
            <a:pPr marL="457200" indent="-222250" algn="just">
              <a:spcAft>
                <a:spcPts val="1200"/>
              </a:spcAft>
              <a:buSzPct val="120000"/>
              <a:buFont typeface="Wingdings" panose="05000000000000000000" pitchFamily="2" charset="2"/>
              <a:buChar char="§"/>
            </a:pPr>
            <a:r>
              <a:rPr lang="en-US" b="1" dirty="0">
                <a:latin typeface="Arial" panose="020B0604020202020204" pitchFamily="34" charset="0"/>
                <a:ea typeface="Cambria" panose="02040503050406030204" pitchFamily="18" charset="0"/>
              </a:rPr>
              <a:t>Distribution licensee / Bulk consumer to apply together for GNA and Connectivity</a:t>
            </a:r>
          </a:p>
          <a:p>
            <a:pPr marL="747713" lvl="1" indent="-290513" algn="just">
              <a:spcAft>
                <a:spcPts val="1200"/>
              </a:spcAft>
              <a:buFont typeface="Wingdings" panose="05000000000000000000" pitchFamily="2" charset="2"/>
              <a:buChar char="Ø"/>
            </a:pPr>
            <a:r>
              <a:rPr lang="en-US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A distribution licensee or a Bulk consumer, seeking GNA under Clause 17.1(iii) proposed to seek Connectivity under Cl 4.1, provided that the entity has to apply for connectivity and GNA together.</a:t>
            </a:r>
            <a:r>
              <a:rPr lang="en-IN" dirty="0">
                <a:effectLst/>
                <a:latin typeface="Arial" panose="020B0604020202020204" pitchFamily="34" charset="0"/>
                <a:ea typeface="Cambria" panose="02040503050406030204" pitchFamily="18" charset="0"/>
                <a:cs typeface="Cambria" panose="02040503050406030204" pitchFamily="18" charset="0"/>
              </a:rPr>
              <a:t> </a:t>
            </a:r>
            <a:endParaRPr lang="en-IN" dirty="0">
              <a:effectLst/>
              <a:latin typeface="Cambria" panose="02040503050406030204" pitchFamily="18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lvl="0" algn="just" rtl="0">
              <a:lnSpc>
                <a:spcPct val="150000"/>
              </a:lnSpc>
            </a:pPr>
            <a:endParaRPr lang="en-IN" sz="800" dirty="0">
              <a:effectLst/>
              <a:latin typeface="Arial" panose="020B0604020202020204" pitchFamily="34" charset="0"/>
              <a:ea typeface="Cambria" panose="02040503050406030204" pitchFamily="18" charset="0"/>
              <a:cs typeface="Cambria" panose="02040503050406030204" pitchFamily="18" charset="0"/>
            </a:endParaRPr>
          </a:p>
          <a:p>
            <a:pPr algn="just">
              <a:lnSpc>
                <a:spcPct val="150000"/>
              </a:lnSpc>
            </a:pP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1583D82-A57F-445C-B602-2B0BDBB053F7}"/>
              </a:ext>
            </a:extLst>
          </p:cNvPr>
          <p:cNvSpPr txBox="1"/>
          <p:nvPr/>
        </p:nvSpPr>
        <p:spPr>
          <a:xfrm>
            <a:off x="201058" y="304550"/>
            <a:ext cx="851053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lvl="0"/>
            <a:r>
              <a:rPr lang="en-US" sz="2400" b="1" dirty="0"/>
              <a:t>5. Other inputs: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055284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C000"/>
        </a:solidFill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23455</TotalTime>
  <Words>1515</Words>
  <Application>Microsoft Office PowerPoint</Application>
  <PresentationFormat>On-screen Show (4:3)</PresentationFormat>
  <Paragraphs>279</Paragraphs>
  <Slides>14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Narrow</vt:lpstr>
      <vt:lpstr>Calibri</vt:lpstr>
      <vt:lpstr>Cambria</vt:lpstr>
      <vt:lpstr>Symbol</vt:lpstr>
      <vt:lpstr>Wingdings</vt:lpstr>
      <vt:lpstr>Office Theme</vt:lpstr>
      <vt:lpstr>Photo Editor Photo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Bhuj Pooling Station</vt:lpstr>
      <vt:lpstr>Neemuch Pooling Station (1GW)</vt:lpstr>
      <vt:lpstr>PowerPoint Presentation</vt:lpstr>
    </vt:vector>
  </TitlesOfParts>
  <Company>PGCIL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 GRID CORPORATION OF INDIA LIMITED</dc:title>
  <dc:creator>SS-CP</dc:creator>
  <cp:lastModifiedBy>puneet tyagi</cp:lastModifiedBy>
  <cp:revision>1919</cp:revision>
  <cp:lastPrinted>2021-09-23T10:44:40Z</cp:lastPrinted>
  <dcterms:created xsi:type="dcterms:W3CDTF">2013-05-08T04:04:26Z</dcterms:created>
  <dcterms:modified xsi:type="dcterms:W3CDTF">2022-03-07T05:01:21Z</dcterms:modified>
</cp:coreProperties>
</file>